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extLst/>
  </p:cmAuthor>
  <p:cmAuthor id="2" name="David A. Beck" initials="DAB [2]" lastIdx="1" clrIdx="1">
    <p:extLst/>
  </p:cmAuthor>
  <p:cmAuthor id="3" name="David A. Beck" initials="DAB [2] [2]" lastIdx="1" clrIdx="2">
    <p:extLst/>
  </p:cmAuthor>
  <p:cmAuthor id="4" name="David A. Beck" initials="DAB [3]"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08"/>
    <p:restoredTop sz="84201"/>
  </p:normalViewPr>
  <p:slideViewPr>
    <p:cSldViewPr snapToGrid="0" snapToObjects="1">
      <p:cViewPr>
        <p:scale>
          <a:sx n="85" d="100"/>
          <a:sy n="85" d="100"/>
        </p:scale>
        <p:origin x="55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notesMaster" Target="notesMasters/notesMaster1.xml"/><Relationship Id="rId83" Type="http://schemas.openxmlformats.org/officeDocument/2006/relationships/commentAuthors" Target="commentAuthors.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4/27/17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13</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14</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15</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16</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17</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18</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5</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30</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31</a:t>
            </a:fld>
            <a:endParaRPr lang="en-US" altLang="en-US" sz="1200"/>
          </a:p>
        </p:txBody>
      </p:sp>
    </p:spTree>
    <p:extLst>
      <p:ext uri="{BB962C8B-B14F-4D97-AF65-F5344CB8AC3E}">
        <p14:creationId xmlns:p14="http://schemas.microsoft.com/office/powerpoint/2010/main" val="1850108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6</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515441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649847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39</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40</a:t>
            </a:fld>
            <a:endParaRPr lang="en-US" altLang="en-US" sz="1200"/>
          </a:p>
        </p:txBody>
      </p:sp>
    </p:spTree>
    <p:extLst>
      <p:ext uri="{BB962C8B-B14F-4D97-AF65-F5344CB8AC3E}">
        <p14:creationId xmlns:p14="http://schemas.microsoft.com/office/powerpoint/2010/main" val="522793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41</a:t>
            </a:fld>
            <a:endParaRPr lang="en-US" altLang="en-US" sz="1200"/>
          </a:p>
        </p:txBody>
      </p:sp>
    </p:spTree>
    <p:extLst>
      <p:ext uri="{BB962C8B-B14F-4D97-AF65-F5344CB8AC3E}">
        <p14:creationId xmlns:p14="http://schemas.microsoft.com/office/powerpoint/2010/main" val="960705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42</a:t>
            </a:fld>
            <a:endParaRPr lang="en-US" altLang="en-US" sz="1200"/>
          </a:p>
        </p:txBody>
      </p:sp>
    </p:spTree>
    <p:extLst>
      <p:ext uri="{BB962C8B-B14F-4D97-AF65-F5344CB8AC3E}">
        <p14:creationId xmlns:p14="http://schemas.microsoft.com/office/powerpoint/2010/main" val="141696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43</a:t>
            </a:fld>
            <a:endParaRPr lang="en-US" altLang="en-US" sz="1200"/>
          </a:p>
        </p:txBody>
      </p:sp>
    </p:spTree>
    <p:extLst>
      <p:ext uri="{BB962C8B-B14F-4D97-AF65-F5344CB8AC3E}">
        <p14:creationId xmlns:p14="http://schemas.microsoft.com/office/powerpoint/2010/main" val="274398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12114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7</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2052045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697136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778569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50</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52</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53</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54</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55</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56</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57</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58</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59</a:t>
            </a:fld>
            <a:endParaRPr lang="en-US" altLang="en-US" sz="1200"/>
          </a:p>
        </p:txBody>
      </p:sp>
    </p:spTree>
    <p:extLst>
      <p:ext uri="{BB962C8B-B14F-4D97-AF65-F5344CB8AC3E}">
        <p14:creationId xmlns:p14="http://schemas.microsoft.com/office/powerpoint/2010/main" val="1319893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60</a:t>
            </a:fld>
            <a:endParaRPr lang="en-US" altLang="en-US" sz="1200"/>
          </a:p>
        </p:txBody>
      </p:sp>
    </p:spTree>
    <p:extLst>
      <p:ext uri="{BB962C8B-B14F-4D97-AF65-F5344CB8AC3E}">
        <p14:creationId xmlns:p14="http://schemas.microsoft.com/office/powerpoint/2010/main" val="1826495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61</a:t>
            </a:fld>
            <a:endParaRPr lang="en-US" altLang="en-US" sz="1200"/>
          </a:p>
        </p:txBody>
      </p:sp>
    </p:spTree>
    <p:extLst>
      <p:ext uri="{BB962C8B-B14F-4D97-AF65-F5344CB8AC3E}">
        <p14:creationId xmlns:p14="http://schemas.microsoft.com/office/powerpoint/2010/main" val="46286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62</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63</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64</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65</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66</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67</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68</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69</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70</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71</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72</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73</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74</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75</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76</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77</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1" name="Shape 3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90616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58" name="Shape 3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9606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58" name="Shape 3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741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11</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pylint.org/" TargetMode="External"/><Relationship Id="rId4" Type="http://schemas.openxmlformats.org/officeDocument/2006/relationships/hyperlink" Target="http://citeseerx.ist.psu.edu/viewdoc/summary?doi=10.1.1.56.1841" TargetMode="External"/><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hyperlink" Target="https://goo.gl/o57K7g"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tiff"/></Relationships>
</file>

<file path=ppt/slides/_rels/slide48.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4" Type="http://schemas.openxmlformats.org/officeDocument/2006/relationships/image" Target="../media/image36.tiff"/><Relationship Id="rId5" Type="http://schemas.openxmlformats.org/officeDocument/2006/relationships/image" Target="../media/image37.tiff"/><Relationship Id="rId6" Type="http://schemas.openxmlformats.org/officeDocument/2006/relationships/image" Target="../media/image38.tiff"/><Relationship Id="rId7"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tiff"/></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dillinger.io/"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github.com/kallisons/NOAH_LSM_Mussel_v2.0"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tackoverflow.com/questions/184618/what-is-the-best-comment-in-source-code-you-have-ever-encountere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0.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0.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1.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4"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4.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5.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6.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github.com/numpy/numpy/blob/master/numpy/__init__.py"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github.com/scikit-learn/scikit-learn/blob/master/sklearn/cluster/dbscan_.py"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PyCQA/pycodesty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282846"/>
            <a:ext cx="8705850" cy="3127553"/>
          </a:xfrm>
        </p:spPr>
        <p:txBody>
          <a:bodyPr>
            <a:normAutofit fontScale="70000" lnSpcReduction="20000"/>
          </a:bodyPr>
          <a:lstStyle/>
          <a:p>
            <a:pPr>
              <a:spcBef>
                <a:spcPts val="800"/>
              </a:spcBef>
              <a:buSzPct val="100000"/>
            </a:pPr>
            <a:r>
              <a:rPr lang="en-US" altLang="x-none" sz="4000" dirty="0">
                <a:solidFill>
                  <a:schemeClr val="tx1"/>
                </a:solidFill>
                <a:latin typeface="Calibri" charset="0"/>
              </a:rPr>
              <a:t>David Beck</a:t>
            </a:r>
            <a:r>
              <a:rPr lang="en-US" altLang="x-none" sz="4000" baseline="30000" dirty="0">
                <a:solidFill>
                  <a:schemeClr val="tx1"/>
                </a:solidFill>
                <a:latin typeface="Calibri" charset="0"/>
              </a:rPr>
              <a:t>1,2</a:t>
            </a:r>
            <a:r>
              <a:rPr lang="en-US" altLang="x-none" sz="4000" dirty="0">
                <a:solidFill>
                  <a:schemeClr val="tx1"/>
                </a:solidFill>
                <a:latin typeface="Calibri" charset="0"/>
              </a:rPr>
              <a:t>, Joseph Hellerstein</a:t>
            </a:r>
            <a:r>
              <a:rPr lang="en-US" altLang="x-none" sz="4000" baseline="30000" dirty="0">
                <a:solidFill>
                  <a:schemeClr val="tx1"/>
                </a:solidFill>
                <a:latin typeface="Calibri" charset="0"/>
              </a:rPr>
              <a:t>1,3</a:t>
            </a:r>
            <a:r>
              <a:rPr lang="en-US" altLang="x-none" sz="4000" dirty="0">
                <a:solidFill>
                  <a:schemeClr val="tx1"/>
                </a:solidFill>
                <a:latin typeface="Calibri" charset="0"/>
              </a:rPr>
              <a:t>, </a:t>
            </a:r>
            <a:r>
              <a:rPr lang="en-US" altLang="x-none" sz="4000" dirty="0">
                <a:solidFill>
                  <a:schemeClr val="bg1">
                    <a:lumMod val="85000"/>
                  </a:schemeClr>
                </a:solidFill>
                <a:latin typeface="Calibri" charset="0"/>
              </a:rPr>
              <a:t>Jake VanderPlas</a:t>
            </a:r>
            <a:r>
              <a:rPr lang="en-US" altLang="x-none" sz="4000" baseline="30000" dirty="0">
                <a:solidFill>
                  <a:schemeClr val="bg1">
                    <a:lumMod val="85000"/>
                  </a:schemeClr>
                </a:solidFill>
                <a:latin typeface="Calibri" charset="0"/>
              </a:rPr>
              <a:t>1,4</a:t>
            </a:r>
          </a:p>
          <a:p>
            <a:pPr>
              <a:spcBef>
                <a:spcPts val="800"/>
              </a:spcBef>
              <a:buSzPct val="100000"/>
            </a:pPr>
            <a:r>
              <a:rPr lang="en-US" altLang="x-none" sz="4400" dirty="0">
                <a:solidFill>
                  <a:schemeClr val="tx1"/>
                </a:solidFill>
                <a:latin typeface="Calibri" charset="0"/>
              </a:rPr>
              <a:t>Jay Garlapati</a:t>
            </a:r>
            <a:r>
              <a:rPr lang="en-US" altLang="x-none" sz="4400" baseline="30000" dirty="0">
                <a:solidFill>
                  <a:schemeClr val="tx1"/>
                </a:solidFill>
                <a:latin typeface="Calibri" charset="0"/>
              </a:rPr>
              <a:t>3</a:t>
            </a:r>
          </a:p>
          <a:p>
            <a:pPr>
              <a:spcBef>
                <a:spcPts val="800"/>
              </a:spcBef>
              <a:buSzPct val="100000"/>
            </a:pPr>
            <a:r>
              <a:rPr lang="en-US" altLang="x-none" baseline="30000" dirty="0">
                <a:solidFill>
                  <a:schemeClr val="tx1"/>
                </a:solidFill>
                <a:latin typeface="Calibri" charset="0"/>
              </a:rPr>
              <a:t>1</a:t>
            </a:r>
            <a:r>
              <a:rPr lang="en-US" altLang="x-none" dirty="0">
                <a:solidFill>
                  <a:schemeClr val="tx1"/>
                </a:solidFill>
                <a:latin typeface="Calibri" charset="0"/>
              </a:rPr>
              <a:t>eScience Institute</a:t>
            </a:r>
          </a:p>
          <a:p>
            <a:pPr>
              <a:spcBef>
                <a:spcPts val="800"/>
              </a:spcBef>
              <a:buSzPct val="100000"/>
            </a:pPr>
            <a:r>
              <a:rPr lang="en-US" altLang="x-none" baseline="30000" dirty="0">
                <a:solidFill>
                  <a:schemeClr val="tx1"/>
                </a:solidFill>
                <a:latin typeface="Calibri" charset="0"/>
              </a:rPr>
              <a:t>2</a:t>
            </a:r>
            <a:r>
              <a:rPr lang="en-US" altLang="x-none" dirty="0">
                <a:solidFill>
                  <a:schemeClr val="tx1"/>
                </a:solidFill>
                <a:latin typeface="Calibri" charset="0"/>
              </a:rPr>
              <a:t>Chemical Engineering</a:t>
            </a:r>
          </a:p>
          <a:p>
            <a:pPr>
              <a:spcBef>
                <a:spcPts val="800"/>
              </a:spcBef>
              <a:buSzPct val="100000"/>
            </a:pPr>
            <a:r>
              <a:rPr lang="en-US" altLang="x-none" baseline="30000" dirty="0">
                <a:solidFill>
                  <a:schemeClr val="tx1"/>
                </a:solidFill>
                <a:latin typeface="Calibri" charset="0"/>
              </a:rPr>
              <a:t>3</a:t>
            </a:r>
            <a:r>
              <a:rPr lang="en-US" altLang="x-none" dirty="0">
                <a:solidFill>
                  <a:schemeClr val="tx1"/>
                </a:solidFill>
                <a:latin typeface="Calibri" charset="0"/>
              </a:rPr>
              <a:t>Computer Science Engineering</a:t>
            </a:r>
          </a:p>
          <a:p>
            <a:pPr>
              <a:spcBef>
                <a:spcPts val="800"/>
              </a:spcBef>
              <a:buSzPct val="100000"/>
            </a:pPr>
            <a:r>
              <a:rPr lang="en-US" altLang="x-none" baseline="30000" dirty="0">
                <a:solidFill>
                  <a:schemeClr val="tx1"/>
                </a:solidFill>
                <a:latin typeface="Calibri" charset="0"/>
              </a:rPr>
              <a:t>4</a:t>
            </a:r>
            <a:r>
              <a:rPr lang="en-US" altLang="x-none" dirty="0">
                <a:solidFill>
                  <a:schemeClr val="tx1"/>
                </a:solidFill>
                <a:latin typeface="Calibri" charset="0"/>
              </a:rPr>
              <a:t>Astronomy</a:t>
            </a:r>
          </a:p>
          <a:p>
            <a:pPr>
              <a:spcBef>
                <a:spcPts val="800"/>
              </a:spcBef>
              <a:buSzPct val="100000"/>
            </a:pPr>
            <a:r>
              <a:rPr lang="en-US" altLang="x-none" dirty="0">
                <a:solidFill>
                  <a:schemeClr val="tx1"/>
                </a:solidFill>
                <a:latin typeface="Calibri" charset="0"/>
              </a:rPr>
              <a:t>University of Washington</a:t>
            </a:r>
          </a:p>
          <a:p>
            <a:endParaRPr lang="en-US" dirty="0">
              <a:solidFill>
                <a:schemeClr val="tx1"/>
              </a:solidFill>
            </a:endParaRP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228600" y="293315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1523009"/>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123669" y="1665926"/>
            <a:ext cx="8705850" cy="12202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Documentation, Style &amp; </a:t>
            </a:r>
            <a:r>
              <a:rPr lang="en-US" sz="3600" smtClean="0"/>
              <a:t>Communicating About </a:t>
            </a:r>
            <a:r>
              <a:rPr lang="en-US" sz="3600" dirty="0" smtClean="0"/>
              <a:t>Code</a:t>
            </a:r>
          </a:p>
        </p:txBody>
      </p:sp>
      <p:sp>
        <p:nvSpPr>
          <p:cNvPr id="2" name="Title 1"/>
          <p:cNvSpPr>
            <a:spLocks noGrp="1"/>
          </p:cNvSpPr>
          <p:nvPr>
            <p:ph type="ctrTitle"/>
          </p:nvPr>
        </p:nvSpPr>
        <p:spPr>
          <a:xfrm>
            <a:off x="594360" y="688135"/>
            <a:ext cx="7772400" cy="757495"/>
          </a:xfrm>
        </p:spPr>
        <p:txBody>
          <a:bodyPr>
            <a:normAutofit/>
          </a:bodyPr>
          <a:lstStyle/>
          <a:p>
            <a:r>
              <a:rPr lang="en-US" sz="3600" dirty="0" smtClean="0"/>
              <a:t>Software Engineering for Data Scientists</a:t>
            </a:r>
            <a:endParaRPr lang="en-US" sz="3600" dirty="0"/>
          </a:p>
        </p:txBody>
      </p:sp>
    </p:spTree>
    <p:extLst>
      <p:ext uri="{BB962C8B-B14F-4D97-AF65-F5344CB8AC3E}">
        <p14:creationId xmlns:p14="http://schemas.microsoft.com/office/powerpoint/2010/main" val="1860509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Another tool</a:t>
            </a:r>
            <a:r>
              <a:rPr lang="is-IS" altLang="en-US" dirty="0" smtClean="0">
                <a:ea typeface="ＭＳ Ｐゴシック" charset="-128"/>
              </a:rPr>
              <a:t>…</a:t>
            </a:r>
          </a:p>
          <a:p>
            <a:pPr lvl="1"/>
            <a:r>
              <a:rPr lang="is-IS" altLang="en-US" i="1" dirty="0" smtClean="0">
                <a:ea typeface="ＭＳ Ｐゴシック" charset="-128"/>
              </a:rPr>
              <a:t>pylint </a:t>
            </a:r>
            <a:r>
              <a:rPr lang="is-IS" altLang="en-US" dirty="0" smtClean="0">
                <a:ea typeface="ＭＳ Ｐゴシック" charset="-128"/>
              </a:rPr>
              <a:t>( </a:t>
            </a:r>
            <a:r>
              <a:rPr lang="en-US" altLang="en-US" dirty="0" smtClean="0">
                <a:ea typeface="ＭＳ Ｐゴシック" charset="-128"/>
                <a:hlinkClick r:id="rId3"/>
              </a:rPr>
              <a:t>http</a:t>
            </a:r>
            <a:r>
              <a:rPr lang="en-US" altLang="en-US" dirty="0">
                <a:ea typeface="ＭＳ Ｐゴシック" charset="-128"/>
                <a:hlinkClick r:id="rId3"/>
              </a:rPr>
              <a:t>://</a:t>
            </a:r>
            <a:r>
              <a:rPr lang="en-US" altLang="en-US" dirty="0" smtClean="0">
                <a:ea typeface="ＭＳ Ｐゴシック" charset="-128"/>
                <a:hlinkClick r:id="rId3"/>
              </a:rPr>
              <a:t>www.pylint.org</a:t>
            </a:r>
            <a:r>
              <a:rPr lang="en-US" altLang="en-US" dirty="0" smtClean="0">
                <a:ea typeface="ＭＳ Ｐゴシック" charset="-128"/>
              </a:rPr>
              <a:t> )</a:t>
            </a:r>
            <a:endParaRPr lang="is-IS" altLang="en-US" dirty="0">
              <a:ea typeface="ＭＳ Ｐゴシック" charset="-128"/>
            </a:endParaRPr>
          </a:p>
          <a:p>
            <a:pPr lvl="2"/>
            <a:r>
              <a:rPr lang="en-US" altLang="en-US" dirty="0" smtClean="0">
                <a:ea typeface="ＭＳ Ｐゴシック" charset="-128"/>
              </a:rPr>
              <a:t>Extends from a tool called </a:t>
            </a:r>
            <a:r>
              <a:rPr lang="en-US" altLang="en-US" i="1" dirty="0" smtClean="0">
                <a:ea typeface="ＭＳ Ｐゴシック" charset="-128"/>
              </a:rPr>
              <a:t>lint</a:t>
            </a:r>
            <a:r>
              <a:rPr lang="en-US" altLang="en-US" dirty="0" smtClean="0">
                <a:ea typeface="ＭＳ Ｐゴシック" charset="-128"/>
              </a:rPr>
              <a:t> introduced for C from Bell Labs in 1976</a:t>
            </a:r>
          </a:p>
          <a:p>
            <a:pPr lvl="3"/>
            <a:r>
              <a:rPr lang="en-US" altLang="en-US" dirty="0">
                <a:ea typeface="ＭＳ Ｐゴシック" charset="-128"/>
                <a:hlinkClick r:id="rId4"/>
              </a:rPr>
              <a:t>http://</a:t>
            </a:r>
            <a:r>
              <a:rPr lang="en-US" altLang="en-US" dirty="0" smtClean="0">
                <a:ea typeface="ＭＳ Ｐゴシック" charset="-128"/>
                <a:hlinkClick r:id="rId4"/>
              </a:rPr>
              <a:t>citeseerx.ist.psu.edu/viewdoc/summary?doi=10.1.1.56.1841</a:t>
            </a:r>
            <a:endParaRPr lang="en-US" altLang="en-US" dirty="0" smtClean="0">
              <a:ea typeface="ＭＳ Ｐゴシック" charset="-128"/>
            </a:endParaRPr>
          </a:p>
          <a:p>
            <a:pPr lvl="1"/>
            <a:endParaRPr lang="en-US" altLang="en-US" dirty="0" smtClean="0">
              <a:ea typeface="ＭＳ Ｐゴシック" charset="-128"/>
            </a:endParaRPr>
          </a:p>
          <a:p>
            <a:pPr lvl="2"/>
            <a:endParaRPr lang="en-US" altLang="en-US" dirty="0" smtClean="0">
              <a:ea typeface="ＭＳ Ｐゴシック" charset="-128"/>
            </a:endParaRPr>
          </a:p>
        </p:txBody>
      </p:sp>
      <p:pic>
        <p:nvPicPr>
          <p:cNvPr id="2" name="Picture 1"/>
          <p:cNvPicPr>
            <a:picLocks noChangeAspect="1"/>
          </p:cNvPicPr>
          <p:nvPr/>
        </p:nvPicPr>
        <p:blipFill>
          <a:blip r:embed="rId5"/>
          <a:stretch>
            <a:fillRect/>
          </a:stretch>
        </p:blipFill>
        <p:spPr>
          <a:xfrm>
            <a:off x="1447800" y="3995738"/>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a:p>
            <a:pPr lvl="1"/>
            <a:r>
              <a:rPr lang="en-US" altLang="en-US" dirty="0" smtClean="0">
                <a:ea typeface="ＭＳ Ｐゴシック" charset="-128"/>
              </a:rPr>
              <a:t>Four spaces</a:t>
            </a:r>
          </a:p>
          <a:p>
            <a:pPr lvl="2"/>
            <a:r>
              <a:rPr lang="en-US" altLang="en-US" dirty="0" smtClean="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smtClean="0">
                <a:ea typeface="ＭＳ Ｐゴシック" charset="-128"/>
              </a:rPr>
              <a:t>What about lines that wrap? Two options</a:t>
            </a:r>
            <a:r>
              <a:rPr lang="is-IS" altLang="en-US" dirty="0" smtClean="0">
                <a:ea typeface="ＭＳ Ｐゴシック" charset="-128"/>
              </a:rPr>
              <a:t>…</a:t>
            </a:r>
            <a:endParaRPr lang="en-US" altLang="en-US" dirty="0" smtClean="0">
              <a:ea typeface="ＭＳ Ｐゴシック" charset="-128"/>
            </a:endParaRPr>
          </a:p>
          <a:p>
            <a:pPr lvl="3"/>
            <a:r>
              <a:rPr lang="en-US" altLang="en-US" dirty="0" smtClean="0">
                <a:ea typeface="ＭＳ Ｐゴシック" charset="-128"/>
              </a:rPr>
              <a:t>Wrap and indent to opening of </a:t>
            </a:r>
            <a:r>
              <a:rPr lang="en-US" altLang="en-US" dirty="0" err="1" smtClean="0">
                <a:ea typeface="ＭＳ Ｐゴシック" charset="-128"/>
              </a:rPr>
              <a:t>parens</a:t>
            </a:r>
            <a:endParaRPr lang="en-US" altLang="en-US" dirty="0" smtClean="0">
              <a:ea typeface="ＭＳ Ｐゴシック" charset="-128"/>
            </a:endParaRPr>
          </a:p>
          <a:p>
            <a:pPr lvl="3"/>
            <a:r>
              <a:rPr lang="en-US" altLang="en-US" dirty="0" smtClean="0">
                <a:ea typeface="ＭＳ Ｐゴシック" charset="-128"/>
              </a:rPr>
              <a:t>Hanging indent (put nothing after </a:t>
            </a:r>
            <a:r>
              <a:rPr lang="en-US" altLang="en-US" dirty="0" err="1" smtClean="0">
                <a:ea typeface="ＭＳ Ｐゴシック" charset="-128"/>
              </a:rPr>
              <a:t>parens</a:t>
            </a:r>
            <a:r>
              <a:rPr lang="en-US" altLang="en-US" dirty="0" smtClean="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smtClean="0"/>
              <a:t>Equivalent, no specific recommendation</a:t>
            </a:r>
            <a:endParaRPr lang="en-US" sz="2800" dirty="0"/>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Maximum line length?</a:t>
            </a:r>
          </a:p>
          <a:p>
            <a:pPr lvl="1"/>
            <a:r>
              <a:rPr lang="en-US" altLang="en-US" dirty="0" smtClean="0">
                <a:ea typeface="ＭＳ Ｐゴシック" charset="-128"/>
              </a:rPr>
              <a:t>Coding lines? Keep it to 79 characters</a:t>
            </a:r>
          </a:p>
          <a:p>
            <a:pPr lvl="2"/>
            <a:r>
              <a:rPr lang="en-US" altLang="en-US" dirty="0" smtClean="0">
                <a:ea typeface="ＭＳ Ｐゴシック" charset="-128"/>
              </a:rPr>
              <a:t>Most editors can show you the line position</a:t>
            </a:r>
          </a:p>
          <a:p>
            <a:pPr lvl="2"/>
            <a:r>
              <a:rPr lang="en-US" altLang="en-US" dirty="0" smtClean="0">
                <a:ea typeface="ＭＳ Ｐゴシック" charset="-128"/>
              </a:rPr>
              <a:t>E.g. vim, Sublime</a:t>
            </a:r>
            <a:endParaRPr lang="en-US" altLang="en-US" dirty="0">
              <a:ea typeface="ＭＳ Ｐゴシック" charset="-128"/>
            </a:endParaRPr>
          </a:p>
          <a:p>
            <a:pPr lvl="1"/>
            <a:r>
              <a:rPr lang="en-US" altLang="en-US" dirty="0" smtClean="0">
                <a:ea typeface="ＭＳ Ｐゴシック" charset="-128"/>
              </a:rPr>
              <a:t>Comments &amp; doc strings?</a:t>
            </a:r>
          </a:p>
          <a:p>
            <a:pPr lvl="2"/>
            <a:r>
              <a:rPr lang="en-US" altLang="en-US" dirty="0" smtClean="0">
                <a:ea typeface="ＭＳ Ｐゴシック" charset="-128"/>
              </a:rPr>
              <a:t>72 characters</a:t>
            </a:r>
            <a:endParaRPr lang="en-US" altLang="en-US" dirty="0">
              <a:ea typeface="ＭＳ Ｐゴシック" charset="-128"/>
            </a:endParaRPr>
          </a:p>
          <a:p>
            <a:pPr lvl="1"/>
            <a:r>
              <a:rPr lang="en-US" altLang="en-US" dirty="0" smtClean="0">
                <a:ea typeface="ＭＳ Ｐゴシック" charset="-128"/>
              </a:rPr>
              <a:t>Why? My monitor is big!</a:t>
            </a:r>
          </a:p>
          <a:p>
            <a:pPr lvl="2"/>
            <a:r>
              <a:rPr lang="en-US" altLang="en-US" dirty="0" smtClean="0">
                <a:ea typeface="ＭＳ Ｐゴシック" charset="-128"/>
              </a:rPr>
              <a:t>Open two files side by side? History?</a:t>
            </a:r>
          </a:p>
          <a:p>
            <a:pPr lvl="2"/>
            <a:r>
              <a:rPr lang="en-US" altLang="en-US" dirty="0" smtClean="0">
                <a:ea typeface="ＭＳ Ｐゴシック" charset="-128"/>
              </a:rPr>
              <a:t>Some teams choose to use a different max</a:t>
            </a:r>
          </a:p>
          <a:p>
            <a:pPr lvl="2"/>
            <a:r>
              <a:rPr lang="en-US" altLang="en-US" dirty="0" smtClean="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Line spacing</a:t>
            </a:r>
          </a:p>
          <a:p>
            <a:pPr lvl="1"/>
            <a:r>
              <a:rPr lang="en-US" altLang="en-US" dirty="0" smtClean="0">
                <a:ea typeface="ＭＳ Ｐゴシック" charset="-128"/>
              </a:rPr>
              <a:t>Two blank lines around top level functions</a:t>
            </a:r>
          </a:p>
          <a:p>
            <a:pPr lvl="1"/>
            <a:r>
              <a:rPr lang="en-US" altLang="en-US" dirty="0" smtClean="0">
                <a:ea typeface="ＭＳ Ｐゴシック" charset="-128"/>
              </a:rPr>
              <a:t>Two blank lines around classes</a:t>
            </a:r>
          </a:p>
          <a:p>
            <a:pPr lvl="1"/>
            <a:endParaRPr lang="en-US" altLang="en-US" dirty="0">
              <a:ea typeface="ＭＳ Ｐゴシック" charset="-128"/>
            </a:endParaRPr>
          </a:p>
          <a:p>
            <a:pPr lvl="1"/>
            <a:r>
              <a:rPr lang="en-US" altLang="en-US" dirty="0" smtClean="0">
                <a:ea typeface="ＭＳ Ｐゴシック" charset="-128"/>
              </a:rPr>
              <a:t>One blank line between functions in a class</a:t>
            </a:r>
          </a:p>
          <a:p>
            <a:pPr lvl="1"/>
            <a:r>
              <a:rPr lang="en-US" altLang="en-US" dirty="0" smtClean="0">
                <a:ea typeface="ＭＳ Ｐゴシック" charset="-128"/>
              </a:rPr>
              <a:t>One blank line between logical groups in a function </a:t>
            </a:r>
            <a:r>
              <a:rPr lang="en-US" altLang="en-US" i="1" dirty="0" smtClean="0">
                <a:ea typeface="ＭＳ Ｐゴシック" charset="-128"/>
              </a:rPr>
              <a:t>(sparingly)</a:t>
            </a:r>
          </a:p>
          <a:p>
            <a:pPr lvl="1"/>
            <a:r>
              <a:rPr lang="en-US" altLang="en-US" dirty="0" smtClean="0">
                <a:ea typeface="ＭＳ Ｐゴシック" charset="-128"/>
              </a:rPr>
              <a:t>Extra blank lines between groups of groups of related functions </a:t>
            </a:r>
            <a:r>
              <a:rPr lang="en-US" altLang="en-US" i="1" dirty="0" smtClean="0">
                <a:ea typeface="ＭＳ Ｐゴシック" charset="-128"/>
              </a:rPr>
              <a:t>(why are they in the same file?)</a:t>
            </a:r>
          </a:p>
          <a:p>
            <a:pPr lvl="1"/>
            <a:endParaRPr lang="en-US" altLang="en-US" dirty="0" smtClean="0">
              <a:ea typeface="ＭＳ Ｐゴシック" charset="-128"/>
            </a:endParaRPr>
          </a:p>
        </p:txBody>
      </p:sp>
    </p:spTree>
    <p:extLst>
      <p:ext uri="{BB962C8B-B14F-4D97-AF65-F5344CB8AC3E}">
        <p14:creationId xmlns:p14="http://schemas.microsoft.com/office/powerpoint/2010/main" val="204896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go at the top of a file after any comments </a:t>
            </a:r>
          </a:p>
          <a:p>
            <a:pPr lvl="1"/>
            <a:r>
              <a:rPr lang="en-US" altLang="en-US" dirty="0" smtClean="0">
                <a:ea typeface="ＭＳ Ｐゴシック" charset="-128"/>
              </a:rPr>
              <a:t>Imports for separate libraries go on separate lines</a:t>
            </a:r>
          </a:p>
          <a:p>
            <a:pPr lvl="1"/>
            <a:endParaRPr lang="en-US" altLang="en-US" dirty="0" smtClean="0">
              <a:ea typeface="ＭＳ Ｐゴシック" charset="-128"/>
            </a:endParaRPr>
          </a:p>
          <a:p>
            <a:pPr lvl="1"/>
            <a:endParaRPr lang="en-US" altLang="en-US" dirty="0">
              <a:ea typeface="ＭＳ Ｐゴシック" charset="-128"/>
            </a:endParaRPr>
          </a:p>
          <a:p>
            <a:pPr lvl="1"/>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should be grouped with a blank line separating each group in the following order:</a:t>
            </a:r>
          </a:p>
          <a:p>
            <a:pPr lvl="2"/>
            <a:r>
              <a:rPr lang="en-US" altLang="en-US" dirty="0" smtClean="0">
                <a:ea typeface="ＭＳ Ｐゴシック" charset="-128"/>
              </a:rPr>
              <a:t>Standard library imports</a:t>
            </a:r>
          </a:p>
          <a:p>
            <a:pPr lvl="3"/>
            <a:r>
              <a:rPr lang="en-US" altLang="en-US" dirty="0" err="1" smtClean="0">
                <a:ea typeface="ＭＳ Ｐゴシック" charset="-128"/>
              </a:rPr>
              <a:t>os</a:t>
            </a:r>
            <a:r>
              <a:rPr lang="en-US" altLang="en-US" dirty="0" smtClean="0">
                <a:ea typeface="ＭＳ Ｐゴシック" charset="-128"/>
              </a:rPr>
              <a:t>, sys, </a:t>
            </a:r>
            <a:r>
              <a:rPr lang="is-IS" altLang="en-US" dirty="0" smtClean="0">
                <a:ea typeface="ＭＳ Ｐゴシック" charset="-128"/>
              </a:rPr>
              <a:t>…</a:t>
            </a:r>
          </a:p>
          <a:p>
            <a:pPr lvl="2"/>
            <a:r>
              <a:rPr lang="is-IS" altLang="en-US" dirty="0" smtClean="0">
                <a:ea typeface="ＭＳ Ｐゴシック" charset="-128"/>
              </a:rPr>
              <a:t>Related third party imports</a:t>
            </a:r>
          </a:p>
          <a:p>
            <a:pPr lvl="3"/>
            <a:r>
              <a:rPr lang="en-US" altLang="en-US" dirty="0">
                <a:ea typeface="ＭＳ Ｐゴシック" charset="-128"/>
              </a:rPr>
              <a:t>m</a:t>
            </a:r>
            <a:r>
              <a:rPr lang="is-IS" altLang="en-US" dirty="0" smtClean="0">
                <a:ea typeface="ＭＳ Ｐゴシック" charset="-128"/>
              </a:rPr>
              <a:t>atplotlib, seaborn, numpy, etc...</a:t>
            </a:r>
          </a:p>
          <a:p>
            <a:pPr lvl="2"/>
            <a:r>
              <a:rPr lang="is-IS" altLang="en-US" dirty="0" smtClean="0">
                <a:ea typeface="ＭＳ Ｐゴシック" charset="-128"/>
              </a:rPr>
              <a:t>Local application / library specific imports</a:t>
            </a:r>
          </a:p>
          <a:p>
            <a:pPr lvl="3"/>
            <a:r>
              <a:rPr lang="is-IS" altLang="en-US" dirty="0" smtClean="0">
                <a:ea typeface="ＭＳ Ｐゴシック" charset="-128"/>
              </a:rPr>
              <a:t>knn_utils</a:t>
            </a:r>
            <a:endParaRPr lang="en-US" altLang="en-US" dirty="0" smtClean="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Avoid wildcard imports</a:t>
            </a:r>
          </a:p>
          <a:p>
            <a:pPr lvl="1"/>
            <a:r>
              <a:rPr lang="en-US" altLang="en-US" dirty="0" smtClean="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When should I use single?</a:t>
            </a:r>
          </a:p>
          <a:p>
            <a:pPr lvl="1"/>
            <a:endParaRPr lang="en-US" altLang="en-US" dirty="0">
              <a:ea typeface="ＭＳ Ｐゴシック" charset="-128"/>
            </a:endParaRPr>
          </a:p>
          <a:p>
            <a:pPr lvl="1"/>
            <a:endParaRPr lang="en-US" altLang="en-US" dirty="0" smtClean="0">
              <a:ea typeface="ＭＳ Ｐゴシック" charset="-128"/>
            </a:endParaRPr>
          </a:p>
          <a:p>
            <a:pPr lvl="1"/>
            <a:r>
              <a:rPr lang="en-US" altLang="en-US" dirty="0" smtClean="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PEP8 has no recommendation about single vs. double</a:t>
            </a:r>
          </a:p>
          <a:p>
            <a:pPr lvl="2"/>
            <a:r>
              <a:rPr lang="en-US" altLang="en-US" dirty="0" smtClean="0">
                <a:ea typeface="ＭＳ Ｐゴシック" charset="-128"/>
              </a:rPr>
              <a:t>Except for triple quotes strings, use double</a:t>
            </a:r>
          </a:p>
          <a:p>
            <a:pPr lvl="2"/>
            <a:r>
              <a:rPr lang="en-US" altLang="en-US" dirty="0" smtClean="0">
                <a:ea typeface="ＭＳ Ｐゴシック" charset="-128"/>
              </a:rPr>
              <a:t>Multiline strings, </a:t>
            </a:r>
            <a:r>
              <a:rPr lang="en-US" altLang="en-US" dirty="0" err="1" smtClean="0">
                <a:ea typeface="ＭＳ Ｐゴシック" charset="-128"/>
              </a:rPr>
              <a:t>docstrings</a:t>
            </a:r>
            <a:r>
              <a:rPr lang="en-US" altLang="en-US" dirty="0" smtClean="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No trailing spaces at end of a line</a:t>
            </a:r>
          </a:p>
          <a:p>
            <a:pPr lvl="1"/>
            <a:r>
              <a:rPr lang="en-US" altLang="en-US" dirty="0" smtClean="0">
                <a:ea typeface="ＭＳ Ｐゴシック" charset="-128"/>
              </a:rPr>
              <a:t>Do not pad ( [ { with spaces, e.g.</a:t>
            </a: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smtClean="0"/>
              <a:t>What else is wrong with the above?</a:t>
            </a:r>
            <a:endParaRPr lang="en-US" dirty="0"/>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Always surround =, +=, -=, </a:t>
            </a:r>
            <a:r>
              <a:rPr lang="en-US" dirty="0"/>
              <a:t>== , &lt; , &gt; , != , &lt;&gt; , &lt;= , &gt;= , in , not in , is , is </a:t>
            </a:r>
            <a:r>
              <a:rPr lang="en-US" dirty="0" smtClean="0"/>
              <a:t>not, and, or, not with a single space</a:t>
            </a:r>
            <a:endParaRPr lang="en-US" altLang="en-US" dirty="0" smtClean="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smtClean="0"/>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smtClean="0"/>
              <a:t>Really having fun yet?</a:t>
            </a:r>
            <a:endParaRPr lang="en-US" dirty="0"/>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mtClean="0">
                <a:ea typeface="ＭＳ Ｐゴシック" charset="-128"/>
              </a:rPr>
              <a:t>Compound statements</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0" y="1475859"/>
            <a:ext cx="9144000" cy="3906282"/>
          </a:xfrm>
          <a:prstGeom prst="rect">
            <a:avLst/>
          </a:prstGeom>
        </p:spPr>
      </p:pic>
    </p:spTree>
    <p:extLst>
      <p:ext uri="{BB962C8B-B14F-4D97-AF65-F5344CB8AC3E}">
        <p14:creationId xmlns:p14="http://schemas.microsoft.com/office/powerpoint/2010/main" val="3170494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smtClean="0">
                <a:ea typeface="ＭＳ Ｐゴシック" charset="-128"/>
              </a:rPr>
              <a:t>Also addresses</a:t>
            </a:r>
          </a:p>
          <a:p>
            <a:pPr lvl="1"/>
            <a:r>
              <a:rPr lang="en-US" altLang="en-US" sz="2400" dirty="0" smtClean="0">
                <a:ea typeface="ＭＳ Ｐゴシック" charset="-128"/>
              </a:rPr>
              <a:t>Software design</a:t>
            </a:r>
          </a:p>
          <a:p>
            <a:pPr lvl="1"/>
            <a:r>
              <a:rPr lang="en-US" altLang="en-US" sz="2400" dirty="0" smtClean="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smtClean="0">
                <a:solidFill>
                  <a:srgbClr val="FF0000"/>
                </a:solidFill>
              </a:rPr>
              <a:t>Funny!</a:t>
            </a:r>
            <a:endParaRPr lang="en-US" sz="4800" b="1" dirty="0">
              <a:solidFill>
                <a:srgbClr val="FF0000"/>
              </a:solidFill>
            </a:endParaRPr>
          </a:p>
        </p:txBody>
      </p:sp>
    </p:spTree>
    <p:extLst>
      <p:ext uri="{BB962C8B-B14F-4D97-AF65-F5344CB8AC3E}">
        <p14:creationId xmlns:p14="http://schemas.microsoft.com/office/powerpoint/2010/main" val="75247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Elements of Programming </a:t>
            </a:r>
            <a:r>
              <a:rPr lang="en-US" altLang="en-US" dirty="0">
                <a:ea typeface="ＭＳ Ｐゴシック" charset="-128"/>
              </a:rPr>
              <a:t>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a:t>
            </a:r>
            <a:r>
              <a:rPr lang="en-US" altLang="en-US" i="1" dirty="0" smtClean="0">
                <a:ea typeface="ＭＳ Ｐゴシック" charset="-128"/>
              </a:rPr>
              <a:t>be confused</a:t>
            </a:r>
            <a:r>
              <a:rPr lang="en-US" altLang="en-US" i="1" dirty="0">
                <a:ea typeface="ＭＳ Ｐゴシック" charset="-128"/>
              </a:rPr>
              <a:t>.</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extLst>
      <p:ext uri="{BB962C8B-B14F-4D97-AF65-F5344CB8AC3E}">
        <p14:creationId xmlns:p14="http://schemas.microsoft.com/office/powerpoint/2010/main" val="3895576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31</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25327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Avoid the following variable names:</a:t>
            </a:r>
          </a:p>
          <a:p>
            <a:pPr lvl="2"/>
            <a:r>
              <a:rPr lang="en-US" altLang="en-US" dirty="0" smtClean="0">
                <a:ea typeface="ＭＳ Ｐゴシック" charset="-128"/>
              </a:rPr>
              <a:t>Lower case L (l)</a:t>
            </a:r>
          </a:p>
          <a:p>
            <a:pPr lvl="2"/>
            <a:r>
              <a:rPr lang="en-US" altLang="en-US" dirty="0" smtClean="0">
                <a:ea typeface="ＭＳ Ｐゴシック" charset="-128"/>
              </a:rPr>
              <a:t>Upper case O (O)</a:t>
            </a:r>
          </a:p>
          <a:p>
            <a:pPr lvl="2"/>
            <a:r>
              <a:rPr lang="en-US" altLang="en-US" dirty="0" smtClean="0">
                <a:ea typeface="ＭＳ Ｐゴシック" charset="-128"/>
              </a:rPr>
              <a:t>Upper case I (I)</a:t>
            </a:r>
          </a:p>
          <a:p>
            <a:pPr lvl="2"/>
            <a:endParaRPr lang="en-US" altLang="en-US" dirty="0">
              <a:ea typeface="ＭＳ Ｐゴシック" charset="-128"/>
            </a:endParaRPr>
          </a:p>
          <a:p>
            <a:pPr lvl="2"/>
            <a:r>
              <a:rPr lang="en-US" altLang="en-US" dirty="0" smtClean="0">
                <a:ea typeface="ＭＳ Ｐゴシック" charset="-128"/>
              </a:rPr>
              <a:t>There are unacceptable, terrible, and awful.  Why?</a:t>
            </a:r>
          </a:p>
          <a:p>
            <a:pPr lvl="3"/>
            <a:r>
              <a:rPr lang="en-US" altLang="en-US" dirty="0" smtClean="0">
                <a:ea typeface="ＭＳ Ｐゴシック" charset="-128"/>
              </a:rPr>
              <a:t>Can be confused with 1 and 0 in some fonts</a:t>
            </a:r>
          </a:p>
          <a:p>
            <a:pPr lvl="3"/>
            <a:r>
              <a:rPr lang="en-US" altLang="en-US" dirty="0" smtClean="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endParaRPr lang="en-US" altLang="en-US" dirty="0" smtClean="0">
              <a:ea typeface="ＭＳ Ｐゴシック" charset="-128"/>
            </a:endParaRPr>
          </a:p>
          <a:p>
            <a:pPr lvl="1"/>
            <a:r>
              <a:rPr lang="en-US" altLang="en-US" dirty="0" smtClean="0">
                <a:ea typeface="ＭＳ Ｐゴシック" charset="-128"/>
              </a:rPr>
              <a:t>Module names should be short, lowercase</a:t>
            </a:r>
          </a:p>
          <a:p>
            <a:pPr lvl="2"/>
            <a:r>
              <a:rPr lang="en-US" altLang="en-US" dirty="0" smtClean="0">
                <a:ea typeface="ＭＳ Ｐゴシック" charset="-128"/>
              </a:rPr>
              <a:t>Underscores are OK if it helps with readability</a:t>
            </a:r>
          </a:p>
          <a:p>
            <a:pPr lvl="2"/>
            <a:endParaRPr lang="en-US" altLang="en-US" dirty="0" smtClean="0">
              <a:ea typeface="ＭＳ Ｐゴシック" charset="-128"/>
            </a:endParaRPr>
          </a:p>
          <a:p>
            <a:pPr lvl="1"/>
            <a:r>
              <a:rPr lang="en-US" altLang="en-US" dirty="0" smtClean="0">
                <a:ea typeface="ＭＳ Ｐゴシック" charset="-128"/>
              </a:rPr>
              <a:t>Package names should be short, lowercase</a:t>
            </a:r>
          </a:p>
          <a:p>
            <a:pPr lvl="2"/>
            <a:r>
              <a:rPr lang="en-US" altLang="en-US" dirty="0" smtClean="0">
                <a:ea typeface="ＭＳ Ｐゴシック" charset="-128"/>
              </a:rPr>
              <a:t>Underscores are frowned upon and people will speak disparagingly </a:t>
            </a:r>
            <a:r>
              <a:rPr lang="en-US" altLang="en-US" dirty="0">
                <a:ea typeface="ＭＳ Ｐゴシック" charset="-128"/>
              </a:rPr>
              <a:t>behind </a:t>
            </a:r>
            <a:r>
              <a:rPr lang="en-US" altLang="en-US" dirty="0" smtClean="0">
                <a:ea typeface="ＭＳ Ｐゴシック" charset="-128"/>
              </a:rPr>
              <a:t>your back if you use them</a:t>
            </a:r>
          </a:p>
        </p:txBody>
      </p:sp>
    </p:spTree>
    <p:extLst>
      <p:ext uri="{BB962C8B-B14F-4D97-AF65-F5344CB8AC3E}">
        <p14:creationId xmlns:p14="http://schemas.microsoft.com/office/powerpoint/2010/main" val="2661240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Class names should be in </a:t>
            </a:r>
            <a:r>
              <a:rPr lang="en-US" altLang="en-US" dirty="0" err="1" smtClean="0">
                <a:ea typeface="ＭＳ Ｐゴシック" charset="-128"/>
              </a:rPr>
              <a:t>CapWords</a:t>
            </a:r>
            <a:endParaRPr lang="en-US" altLang="en-US" dirty="0" smtClean="0">
              <a:ea typeface="ＭＳ Ｐゴシック" charset="-128"/>
            </a:endParaRPr>
          </a:p>
          <a:p>
            <a:pPr lvl="2"/>
            <a:r>
              <a:rPr lang="en-US" altLang="en-US" dirty="0" err="1" smtClean="0">
                <a:ea typeface="ＭＳ Ｐゴシック" charset="-128"/>
              </a:rPr>
              <a:t>SoNamedBecauseItUsesCapsForFirstLetterInEachWord</a:t>
            </a:r>
            <a:endParaRPr lang="en-US" altLang="en-US" dirty="0" smtClean="0">
              <a:ea typeface="ＭＳ Ｐゴシック" charset="-128"/>
            </a:endParaRPr>
          </a:p>
          <a:p>
            <a:pPr lvl="2"/>
            <a:r>
              <a:rPr lang="en-US" altLang="en-US" dirty="0" smtClean="0">
                <a:ea typeface="ＭＳ Ｐゴシック" charset="-128"/>
              </a:rPr>
              <a:t>Also known as </a:t>
            </a:r>
            <a:r>
              <a:rPr lang="en-US" altLang="en-US" dirty="0" err="1" smtClean="0">
                <a:ea typeface="ＭＳ Ｐゴシック" charset="-128"/>
              </a:rPr>
              <a:t>CamelCase</a:t>
            </a:r>
            <a:endParaRPr lang="en-US" altLang="en-US" dirty="0" smtClean="0">
              <a:ea typeface="ＭＳ Ｐゴシック" charset="-128"/>
            </a:endParaRPr>
          </a:p>
          <a:p>
            <a:pPr lvl="2"/>
            <a:endParaRPr lang="en-US" altLang="en-US" dirty="0">
              <a:ea typeface="ＭＳ Ｐゴシック" charset="-128"/>
            </a:endParaRPr>
          </a:p>
          <a:p>
            <a:pPr lvl="2"/>
            <a:endParaRPr lang="en-US" altLang="en-US" dirty="0" smtClean="0">
              <a:ea typeface="ＭＳ Ｐゴシック" charset="-128"/>
            </a:endParaRPr>
          </a:p>
          <a:p>
            <a:pPr lvl="2"/>
            <a:r>
              <a:rPr lang="en-US" altLang="en-US" dirty="0" smtClean="0">
                <a:ea typeface="ＭＳ Ｐゴシック" charset="-128"/>
              </a:rPr>
              <a:t>Notice no underscore!</a:t>
            </a:r>
          </a:p>
          <a:p>
            <a:pPr lvl="2"/>
            <a:r>
              <a:rPr lang="en-US" altLang="en-US" dirty="0" smtClean="0">
                <a:ea typeface="ＭＳ Ｐゴシック" charset="-128"/>
              </a:rPr>
              <a:t>Much hate on the internet for</a:t>
            </a:r>
          </a:p>
          <a:p>
            <a:pPr marL="914400" lvl="2" indent="0">
              <a:buNone/>
            </a:pPr>
            <a:r>
              <a:rPr lang="en-US" altLang="en-US" dirty="0" smtClean="0">
                <a:ea typeface="ＭＳ Ｐゴシック" charset="-128"/>
              </a:rPr>
              <a:t>			</a:t>
            </a:r>
            <a:r>
              <a:rPr lang="en-US" altLang="en-US" dirty="0" err="1" smtClean="0">
                <a:ea typeface="ＭＳ Ｐゴシック" charset="-128"/>
              </a:rPr>
              <a:t>Camel_Case</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smtClean="0">
                <a:solidFill>
                  <a:srgbClr val="FF0000"/>
                </a:solidFill>
              </a:rPr>
              <a:t>WHY?</a:t>
            </a:r>
            <a:endParaRPr lang="en-US" sz="3600" b="1" dirty="0">
              <a:solidFill>
                <a:srgbClr val="FF0000"/>
              </a:solidFill>
            </a:endParaRP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Naming conventions</a:t>
            </a:r>
          </a:p>
          <a:p>
            <a:pPr lvl="1"/>
            <a:r>
              <a:rPr lang="en-US" altLang="en-US" dirty="0" smtClean="0">
                <a:ea typeface="ＭＳ Ｐゴシック" charset="-128"/>
              </a:rPr>
              <a:t>Functions</a:t>
            </a:r>
          </a:p>
          <a:p>
            <a:pPr lvl="2"/>
            <a:r>
              <a:rPr lang="en-US" dirty="0"/>
              <a:t>L</a:t>
            </a:r>
            <a:r>
              <a:rPr lang="en-US" dirty="0" smtClean="0"/>
              <a:t>owercase</a:t>
            </a:r>
            <a:r>
              <a:rPr lang="en-US" dirty="0"/>
              <a:t>, with words separated by underscores as necessary to improve </a:t>
            </a:r>
            <a:r>
              <a:rPr lang="en-US" dirty="0" smtClean="0"/>
              <a:t>readability</a:t>
            </a:r>
          </a:p>
          <a:p>
            <a:pPr lvl="2"/>
            <a:endParaRPr lang="en-US" altLang="en-US" dirty="0" smtClean="0">
              <a:ea typeface="ＭＳ Ｐゴシック" charset="-128"/>
            </a:endParaRPr>
          </a:p>
          <a:p>
            <a:pPr lvl="2"/>
            <a:r>
              <a:rPr lang="en-US" altLang="en-US" dirty="0" err="1" smtClean="0">
                <a:ea typeface="ＭＳ Ｐゴシック" charset="-128"/>
              </a:rPr>
              <a:t>mixedCase</a:t>
            </a:r>
            <a:r>
              <a:rPr lang="en-US" altLang="en-US" dirty="0" smtClean="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smtClean="0">
                <a:ea typeface="ＭＳ Ｐゴシック" charset="-128"/>
              </a:rPr>
              <a:t>Easy habit to fall into</a:t>
            </a:r>
            <a:r>
              <a:rPr lang="is-IS" altLang="en-US" dirty="0" smtClean="0">
                <a:ea typeface="ＭＳ Ｐゴシック" charset="-128"/>
              </a:rPr>
              <a:t>… Very common in style guides for other languages, e.g. R</a:t>
            </a:r>
          </a:p>
          <a:p>
            <a:pPr lvl="3"/>
            <a:r>
              <a:rPr lang="is-IS" altLang="en-US" dirty="0" smtClean="0">
                <a:ea typeface="ＭＳ Ｐゴシック" charset="-128"/>
              </a:rPr>
              <a:t>If this is your thing, then be consistent</a:t>
            </a:r>
            <a:endParaRPr lang="en-US" altLang="en-US" dirty="0" smtClean="0">
              <a:ea typeface="ＭＳ Ｐゴシック" charset="-128"/>
            </a:endParaRPr>
          </a:p>
        </p:txBody>
      </p:sp>
    </p:spTree>
    <p:extLst>
      <p:ext uri="{BB962C8B-B14F-4D97-AF65-F5344CB8AC3E}">
        <p14:creationId xmlns:p14="http://schemas.microsoft.com/office/powerpoint/2010/main" val="6517600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 name="Rectangle 2"/>
          <p:cNvSpPr/>
          <p:nvPr/>
        </p:nvSpPr>
        <p:spPr>
          <a:xfrm>
            <a:off x="3371850" y="5925234"/>
            <a:ext cx="2905125" cy="646331"/>
          </a:xfrm>
          <a:prstGeom prst="rect">
            <a:avLst/>
          </a:prstGeom>
        </p:spPr>
        <p:txBody>
          <a:bodyPr wrap="square">
            <a:spAutoFit/>
          </a:bodyPr>
          <a:lstStyle/>
          <a:p>
            <a:r>
              <a:rPr lang="en-US" dirty="0" smtClean="0">
                <a:hlinkClick r:id="rId4"/>
              </a:rPr>
              <a:t>https://goo.gl/o57K7g</a:t>
            </a:r>
            <a:endParaRPr lang="en-US" dirty="0" smtClean="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smtClean="0"/>
              <a:t>Why be consistent from day 1?</a:t>
            </a:r>
            <a:endParaRPr lang="en-US" sz="3600" dirty="0"/>
          </a:p>
        </p:txBody>
      </p:sp>
    </p:spTree>
    <p:extLst>
      <p:ext uri="{BB962C8B-B14F-4D97-AF65-F5344CB8AC3E}">
        <p14:creationId xmlns:p14="http://schemas.microsoft.com/office/powerpoint/2010/main" val="8676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Functions</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864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r>
              <a:rPr lang="en-US" altLang="en-US" dirty="0" smtClean="0">
                <a:ea typeface="ＭＳ Ｐゴシック" charset="-128"/>
              </a:rPr>
              <a:t>…</a:t>
            </a:r>
          </a:p>
          <a:p>
            <a:pPr lvl="2"/>
            <a:r>
              <a:rPr lang="en-US" altLang="en-US" dirty="0" smtClean="0">
                <a:ea typeface="ＭＳ Ｐゴシック" charset="-128"/>
              </a:rPr>
              <a:t>Why do you need to use different units?</a:t>
            </a: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13450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Style</a:t>
            </a:r>
            <a:endParaRPr lang="en-US" altLang="en-US" dirty="0">
              <a:ea typeface="ＭＳ Ｐゴシック" charset="-128"/>
            </a:endParaRP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a:t>
            </a:r>
            <a:r>
              <a:rPr lang="en-US" altLang="en-US" dirty="0" smtClean="0">
                <a:latin typeface="Courier" charset="0"/>
                <a:ea typeface="ＭＳ Ｐゴシック" charset="-128"/>
              </a:rPr>
              <a:t>first/last</a:t>
            </a:r>
            <a:endParaRPr lang="en-US" altLang="en-US" dirty="0">
              <a:latin typeface="Courier" charset="0"/>
              <a:ea typeface="ＭＳ Ｐゴシック" charset="-128"/>
            </a:endParaRPr>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Tree>
    <p:extLst>
      <p:ext uri="{BB962C8B-B14F-4D97-AF65-F5344CB8AC3E}">
        <p14:creationId xmlns:p14="http://schemas.microsoft.com/office/powerpoint/2010/main" val="12297461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Global variables</a:t>
            </a:r>
          </a:p>
          <a:p>
            <a:pPr lvl="2"/>
            <a:r>
              <a:rPr lang="en-US" altLang="en-US" dirty="0" smtClean="0">
                <a:ea typeface="ＭＳ Ｐゴシック" charset="-128"/>
              </a:rPr>
              <a:t>These shouldn’t be truly global, just global to a module’s namespace</a:t>
            </a:r>
          </a:p>
          <a:p>
            <a:pPr lvl="1"/>
            <a:r>
              <a:rPr lang="en-US" altLang="en-US" dirty="0" smtClean="0">
                <a:ea typeface="ＭＳ Ｐゴシック" charset="-128"/>
              </a:rPr>
              <a:t>Function variables</a:t>
            </a:r>
          </a:p>
          <a:p>
            <a:pPr lvl="1"/>
            <a:r>
              <a:rPr lang="en-US" altLang="en-US" dirty="0" smtClean="0">
                <a:ea typeface="ＭＳ Ｐゴシック" charset="-128"/>
              </a:rPr>
              <a:t>Function / method arguments</a:t>
            </a:r>
          </a:p>
          <a:p>
            <a:pPr lvl="1"/>
            <a:endParaRPr lang="en-US" altLang="en-US" dirty="0">
              <a:ea typeface="ＭＳ Ｐゴシック" charset="-128"/>
            </a:endParaRPr>
          </a:p>
          <a:p>
            <a:pPr lvl="2"/>
            <a:r>
              <a:rPr lang="en-US" altLang="en-US" dirty="0" smtClean="0">
                <a:ea typeface="ＭＳ Ｐゴシック" charset="-128"/>
              </a:rPr>
              <a:t>All of the above use lower case with words separated by underscores</a:t>
            </a:r>
          </a:p>
        </p:txBody>
      </p:sp>
    </p:spTree>
    <p:extLst>
      <p:ext uri="{BB962C8B-B14F-4D97-AF65-F5344CB8AC3E}">
        <p14:creationId xmlns:p14="http://schemas.microsoft.com/office/powerpoint/2010/main" val="18008434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endParaRPr lang="en-US" altLang="en-US" dirty="0">
              <a:ea typeface="ＭＳ Ｐゴシック" charset="-128"/>
            </a:endParaRPr>
          </a:p>
          <a:p>
            <a:pPr lvl="2"/>
            <a:r>
              <a:rPr lang="en-US" altLang="en-US" dirty="0" smtClean="0">
                <a:ea typeface="ＭＳ Ｐゴシック" charset="-128"/>
              </a:rPr>
              <a:t>What is a constant?</a:t>
            </a:r>
          </a:p>
          <a:p>
            <a:pPr lvl="2"/>
            <a:endParaRPr lang="en-US" altLang="en-US" dirty="0" smtClean="0">
              <a:ea typeface="ＭＳ Ｐゴシック" charset="-128"/>
            </a:endParaRPr>
          </a:p>
          <a:p>
            <a:pPr lvl="2"/>
            <a:r>
              <a:rPr lang="en-US" altLang="en-US" dirty="0" smtClean="0">
                <a:ea typeface="ＭＳ Ｐゴシック" charset="-128"/>
              </a:rPr>
              <a:t>Some examples of where you might use constants?</a:t>
            </a:r>
          </a:p>
          <a:p>
            <a:pPr lvl="2"/>
            <a:endParaRPr lang="en-US" altLang="en-US" dirty="0" smtClean="0">
              <a:ea typeface="ＭＳ Ｐゴシック" charset="-128"/>
            </a:endParaRPr>
          </a:p>
          <a:p>
            <a:pPr lvl="2"/>
            <a:endParaRPr lang="en-US" altLang="en-US" dirty="0">
              <a:ea typeface="ＭＳ Ｐゴシック" charset="-128"/>
            </a:endParaRPr>
          </a:p>
          <a:p>
            <a:pPr lvl="2"/>
            <a:r>
              <a:rPr lang="en-US" altLang="en-US" dirty="0" smtClean="0">
                <a:ea typeface="ＭＳ Ｐゴシック" charset="-128"/>
              </a:rPr>
              <a:t>Python has no specific capability for making a variable constant; all variables are </a:t>
            </a:r>
            <a:r>
              <a:rPr lang="en-US" altLang="en-US" dirty="0" err="1" smtClean="0">
                <a:ea typeface="ＭＳ Ｐゴシック" charset="-128"/>
              </a:rPr>
              <a:t>reassignable</a:t>
            </a:r>
            <a:endParaRPr lang="en-US" altLang="en-US" dirty="0" smtClean="0">
              <a:ea typeface="ＭＳ Ｐゴシック" charset="-128"/>
            </a:endParaRPr>
          </a:p>
          <a:p>
            <a:pPr lvl="2"/>
            <a:r>
              <a:rPr lang="en-US" altLang="en-US" dirty="0" smtClean="0">
                <a:ea typeface="ＭＳ Ｐゴシック" charset="-128"/>
              </a:rPr>
              <a:t>To indicate a variable is a constant, use all CAPS, e.g.</a:t>
            </a:r>
            <a:endParaRPr lang="en-US" altLang="en-US" dirty="0">
              <a:ea typeface="ＭＳ Ｐゴシック" charset="-128"/>
            </a:endParaRPr>
          </a:p>
          <a:p>
            <a:pPr lvl="2"/>
            <a:endParaRPr lang="en-US" altLang="en-US" dirty="0" smtClean="0">
              <a:ea typeface="ＭＳ Ｐゴシック" charset="-128"/>
            </a:endParaRP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smtClean="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0774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p>
          <a:p>
            <a:pPr lvl="2"/>
            <a:r>
              <a:rPr lang="en-US" altLang="en-US" dirty="0" smtClean="0">
                <a:ea typeface="ＭＳ Ｐゴシック" charset="-128"/>
              </a:rPr>
              <a:t>Remember this ugly mess?  What could be a constant?</a:t>
            </a:r>
            <a:endParaRPr lang="en-US" altLang="en-US" dirty="0">
              <a:ea typeface="ＭＳ Ｐゴシック" charset="-128"/>
            </a:endParaRPr>
          </a:p>
          <a:p>
            <a:pPr lvl="2"/>
            <a:endParaRPr lang="en-US" altLang="en-US" dirty="0" smtClean="0">
              <a:ea typeface="ＭＳ Ｐゴシック" charset="-128"/>
            </a:endParaRP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44</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1760314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When naming functions and variables</a:t>
            </a:r>
            <a:r>
              <a:rPr lang="is-IS" altLang="en-US" dirty="0" smtClean="0">
                <a:ea typeface="ＭＳ Ｐゴシック" charset="-128"/>
              </a:rPr>
              <a:t>…</a:t>
            </a:r>
          </a:p>
          <a:p>
            <a:pPr lvl="2"/>
            <a:r>
              <a:rPr lang="is-IS" altLang="en-US" dirty="0" smtClean="0">
                <a:ea typeface="ＭＳ Ｐゴシック" charset="-128"/>
              </a:rPr>
              <a:t>Be consistent about pluralization / type I</a:t>
            </a:r>
            <a:r>
              <a:rPr lang="en-US" altLang="en-US" dirty="0" smtClean="0">
                <a:ea typeface="ＭＳ Ｐゴシック" charset="-128"/>
              </a:rPr>
              <a:t>d</a:t>
            </a:r>
            <a:r>
              <a:rPr lang="is-IS" altLang="en-US" dirty="0" smtClean="0">
                <a:ea typeface="ＭＳ Ｐゴシック" charset="-128"/>
              </a:rPr>
              <a:t>s</a:t>
            </a:r>
          </a:p>
          <a:p>
            <a:pPr lvl="2"/>
            <a:endParaRPr lang="is-IS" altLang="en-US" dirty="0">
              <a:ea typeface="ＭＳ Ｐゴシック" charset="-128"/>
            </a:endParaRPr>
          </a:p>
          <a:p>
            <a:pPr lvl="2"/>
            <a:endParaRPr lang="is-IS" altLang="en-US" dirty="0" smtClean="0">
              <a:ea typeface="ＭＳ Ｐゴシック" charset="-128"/>
            </a:endParaRPr>
          </a:p>
          <a:p>
            <a:pPr lvl="2"/>
            <a:endParaRPr lang="is-IS" altLang="en-US" dirty="0">
              <a:ea typeface="ＭＳ Ｐゴシック" charset="-128"/>
            </a:endParaRPr>
          </a:p>
          <a:p>
            <a:pPr lvl="2"/>
            <a:endParaRPr lang="is-IS" altLang="en-US" dirty="0" smtClean="0">
              <a:ea typeface="ＭＳ Ｐゴシック" charset="-128"/>
            </a:endParaRPr>
          </a:p>
          <a:p>
            <a:pPr lvl="2"/>
            <a:r>
              <a:rPr lang="is-IS" altLang="en-US" dirty="0" smtClean="0">
                <a:ea typeface="ＭＳ Ｐゴシック" charset="-128"/>
              </a:rPr>
              <a:t>Which do you prefer and why?</a:t>
            </a:r>
          </a:p>
          <a:p>
            <a:pPr lvl="2"/>
            <a:r>
              <a:rPr lang="is-IS" altLang="en-US" dirty="0" smtClean="0">
                <a:ea typeface="ＭＳ Ｐゴシック" charset="-128"/>
              </a:rPr>
              <a:t>Given your choise for the above, what would I name a variable that contained a collection of times? </a:t>
            </a:r>
            <a:r>
              <a:rPr lang="en-US" altLang="en-US" dirty="0" smtClean="0">
                <a:ea typeface="ＭＳ Ｐゴシック" charset="-128"/>
              </a:rPr>
              <a:t>U</a:t>
            </a:r>
            <a:r>
              <a:rPr lang="is-IS" altLang="en-US" dirty="0" smtClean="0">
                <a:ea typeface="ＭＳ Ｐゴシック" charset="-128"/>
              </a:rPr>
              <a:t>sers? </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24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There is a lot more detail in the PEP8 spec (on the syllabus)</a:t>
            </a:r>
            <a:r>
              <a:rPr lang="is-IS" altLang="en-US" dirty="0" smtClean="0">
                <a:ea typeface="ＭＳ Ｐゴシック" charset="-128"/>
              </a:rPr>
              <a:t>… E.g.  Why is this not only bad style but potentially buggy?</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1386753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Correct version</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968983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a:t>
            </a:r>
            <a:r>
              <a:rPr lang="en-US" dirty="0" smtClean="0"/>
              <a:t>Recommendations</a:t>
            </a:r>
          </a:p>
          <a:p>
            <a:pPr lvl="1"/>
            <a:r>
              <a:rPr lang="en-US" dirty="0" smtClean="0"/>
              <a:t>This section is highly recommended</a:t>
            </a:r>
          </a:p>
          <a:p>
            <a:pPr lvl="1"/>
            <a:r>
              <a:rPr lang="en-US" altLang="en-US" dirty="0" smtClean="0">
                <a:ea typeface="ＭＳ Ｐゴシック" charset="-128"/>
                <a:hlinkClick r:id="rId3"/>
              </a:rPr>
              <a:t>https</a:t>
            </a:r>
            <a:r>
              <a:rPr lang="en-US" altLang="en-US" dirty="0">
                <a:ea typeface="ＭＳ Ｐゴシック" charset="-128"/>
                <a:hlinkClick r:id="rId3"/>
              </a:rPr>
              <a:t>://www.python.org/dev/peps/pep-0008/#</a:t>
            </a:r>
            <a:r>
              <a:rPr lang="en-US" altLang="en-US" dirty="0" smtClean="0">
                <a:ea typeface="ＭＳ Ｐゴシック" charset="-128"/>
                <a:hlinkClick r:id="rId3"/>
              </a:rPr>
              <a:t>id46</a:t>
            </a:r>
            <a:endParaRPr lang="en-US" altLang="en-US" dirty="0" smtClean="0">
              <a:ea typeface="ＭＳ Ｐゴシック" charset="-128"/>
            </a:endParaRPr>
          </a:p>
          <a:p>
            <a:pPr lvl="1"/>
            <a:r>
              <a:rPr lang="en-US" altLang="en-US" dirty="0" smtClean="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r>
              <a:rPr lang="en-US" dirty="0" smtClean="0"/>
              <a:t>.</a:t>
            </a:r>
          </a:p>
          <a:p>
            <a:pPr lvl="1"/>
            <a:endParaRPr lang="en-US" altLang="en-US" dirty="0">
              <a:ea typeface="ＭＳ Ｐゴシック" charset="-128"/>
            </a:endParaRPr>
          </a:p>
          <a:p>
            <a:pPr lvl="1"/>
            <a:r>
              <a:rPr lang="en-US" altLang="en-US" dirty="0" smtClean="0">
                <a:ea typeface="ＭＳ Ｐゴシック" charset="-128"/>
              </a:rPr>
              <a:t>E.g. </a:t>
            </a:r>
            <a:r>
              <a:rPr lang="en-US" dirty="0"/>
              <a:t>For sequences, (strings, lists, tuples), use the fact that empty sequences are false.</a:t>
            </a:r>
            <a:endParaRPr lang="en-US" altLang="en-US" dirty="0" smtClean="0">
              <a:ea typeface="ＭＳ Ｐゴシック" charset="-128"/>
            </a:endParaRPr>
          </a:p>
          <a:p>
            <a:pPr lvl="1"/>
            <a:endParaRPr lang="en-US" altLang="en-US" dirty="0" smtClean="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a:p>
            <a:pPr lvl="1"/>
            <a:r>
              <a:rPr lang="en-US" altLang="en-US" dirty="0">
                <a:ea typeface="ＭＳ Ｐゴシック" charset="-128"/>
              </a:rPr>
              <a:t>Sustainable</a:t>
            </a:r>
          </a:p>
          <a:p>
            <a:pPr lvl="2"/>
            <a:r>
              <a:rPr lang="en-US" altLang="en-US" dirty="0" smtClean="0">
                <a:ea typeface="ＭＳ Ｐゴシック" charset="-128"/>
              </a:rPr>
              <a:t>New version of Python (4.X)</a:t>
            </a:r>
            <a:endParaRPr lang="en-US" altLang="en-US" dirty="0">
              <a:ea typeface="ＭＳ Ｐゴシック" charset="-128"/>
            </a:endParaRPr>
          </a:p>
        </p:txBody>
      </p:sp>
    </p:spTree>
    <p:extLst>
      <p:ext uri="{BB962C8B-B14F-4D97-AF65-F5344CB8AC3E}">
        <p14:creationId xmlns:p14="http://schemas.microsoft.com/office/powerpoint/2010/main" val="13183377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6214902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.md</a:t>
            </a:r>
          </a:p>
          <a:p>
            <a:pPr lvl="1"/>
            <a:r>
              <a:rPr lang="en-US" altLang="en-US" dirty="0" smtClean="0">
                <a:ea typeface="ＭＳ Ｐゴシック" charset="-128"/>
              </a:rPr>
              <a:t>.md files are Markdown</a:t>
            </a:r>
          </a:p>
          <a:p>
            <a:pPr lvl="1"/>
            <a:r>
              <a:rPr lang="en-US" altLang="en-US" dirty="0" smtClean="0">
                <a:ea typeface="ＭＳ Ｐゴシック" charset="-128"/>
              </a:rPr>
              <a:t>Markdown is a lightweight text formatting language for producing mildly styled text</a:t>
            </a:r>
          </a:p>
          <a:p>
            <a:pPr lvl="1"/>
            <a:r>
              <a:rPr lang="en-US" altLang="en-US" dirty="0" smtClean="0">
                <a:ea typeface="ＭＳ Ｐゴシック" charset="-128"/>
              </a:rPr>
              <a:t>Ubiquitous (</a:t>
            </a:r>
            <a:r>
              <a:rPr lang="en-US" altLang="en-US" dirty="0" err="1" smtClean="0">
                <a:ea typeface="ＭＳ Ｐゴシック" charset="-128"/>
              </a:rPr>
              <a:t>github.io</a:t>
            </a:r>
            <a:r>
              <a:rPr lang="en-US" altLang="en-US" dirty="0" smtClean="0">
                <a:ea typeface="ＭＳ Ｐゴシック" charset="-128"/>
              </a:rPr>
              <a:t>, </a:t>
            </a:r>
            <a:r>
              <a:rPr lang="en-US" altLang="en-US" dirty="0" err="1" smtClean="0">
                <a:ea typeface="ＭＳ Ｐゴシック" charset="-128"/>
              </a:rPr>
              <a:t>README.md</a:t>
            </a:r>
            <a:r>
              <a:rPr lang="en-US" altLang="en-US" dirty="0" smtClean="0">
                <a:ea typeface="ＭＳ Ｐゴシック" charset="-128"/>
              </a:rPr>
              <a:t>, etc.)</a:t>
            </a:r>
          </a:p>
          <a:p>
            <a:pPr lvl="1"/>
            <a:endParaRPr lang="en-US" altLang="en-US" dirty="0">
              <a:ea typeface="ＭＳ Ｐゴシック" charset="-128"/>
            </a:endParaRPr>
          </a:p>
          <a:p>
            <a:pPr lvl="1"/>
            <a:r>
              <a:rPr lang="en-US" altLang="en-US" dirty="0" smtClean="0">
                <a:ea typeface="ＭＳ Ｐゴシック" charset="-128"/>
              </a:rPr>
              <a:t>E.g.  Google markdown editor browser</a:t>
            </a:r>
          </a:p>
          <a:p>
            <a:pPr lvl="2"/>
            <a:r>
              <a:rPr lang="en-US" altLang="en-US" dirty="0">
                <a:ea typeface="ＭＳ Ｐゴシック" charset="-128"/>
                <a:hlinkClick r:id="rId3"/>
              </a:rPr>
              <a:t>http://</a:t>
            </a:r>
            <a:r>
              <a:rPr lang="en-US" altLang="en-US" dirty="0" smtClean="0">
                <a:ea typeface="ＭＳ Ｐゴシック" charset="-128"/>
                <a:hlinkClick r:id="rId3"/>
              </a:rPr>
              <a:t>dillinger.io</a:t>
            </a:r>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What kind of stuff going in a repositories </a:t>
            </a:r>
            <a:r>
              <a:rPr lang="en-US" altLang="en-US" dirty="0" err="1" smtClean="0">
                <a:ea typeface="ＭＳ Ｐゴシック" charset="-128"/>
              </a:rPr>
              <a:t>README.md</a:t>
            </a:r>
            <a:r>
              <a:rPr lang="en-US" altLang="en-US" dirty="0" smtClean="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smtClean="0">
                <a:ea typeface="ＭＳ Ｐゴシック" charset="-128"/>
                <a:hlinkClick r:id="rId3"/>
              </a:rPr>
              <a:t>https</a:t>
            </a:r>
            <a:r>
              <a:rPr lang="en-US" altLang="en-US" sz="2800" dirty="0">
                <a:ea typeface="ＭＳ Ｐゴシック" charset="-128"/>
                <a:hlinkClick r:id="rId3"/>
              </a:rPr>
              <a:t>://</a:t>
            </a:r>
            <a:r>
              <a:rPr lang="en-US" altLang="en-US" sz="2800" dirty="0" smtClean="0">
                <a:ea typeface="ＭＳ Ｐゴシック" charset="-128"/>
                <a:hlinkClick r:id="rId3"/>
              </a:rPr>
              <a:t>github.com/kallisons/NOAH_LSM_Mussel_v2.0</a:t>
            </a:r>
            <a:endParaRPr lang="en-US" altLang="en-US" sz="2800" dirty="0" smtClean="0">
              <a:ea typeface="ＭＳ Ｐゴシック" charset="-128"/>
            </a:endParaRPr>
          </a:p>
          <a:p>
            <a:pPr lvl="1"/>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smtClean="0">
                <a:ea typeface="ＭＳ Ｐゴシック" charset="-128"/>
              </a:rPr>
              <a:t>Python</a:t>
            </a:r>
            <a:endParaRPr lang="en-US" altLang="en-US" dirty="0">
              <a:ea typeface="ＭＳ Ｐゴシック" charset="-128"/>
            </a:endParaRP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smtClean="0">
              <a:ea typeface="ＭＳ Ｐゴシック" charset="-128"/>
            </a:endParaRPr>
          </a:p>
          <a:p>
            <a:pPr marL="457200" lvl="1" indent="0">
              <a:buNone/>
            </a:pPr>
            <a:r>
              <a:rPr lang="en-US" altLang="en-US" dirty="0" smtClean="0">
                <a:ea typeface="ＭＳ Ｐゴシック" charset="-128"/>
              </a:rPr>
              <a:t>Some examples </a:t>
            </a:r>
            <a:r>
              <a:rPr lang="en-US" altLang="en-US" dirty="0">
                <a:ea typeface="ＭＳ Ｐゴシック" charset="-128"/>
              </a:rPr>
              <a:t>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For the brave souls who get this far: You are the chosen ones,</a:t>
            </a:r>
          </a:p>
          <a:p>
            <a:pPr marL="0" indent="0">
              <a:buFont typeface="Arial" charset="0"/>
              <a:buNone/>
              <a:defRPr/>
            </a:pPr>
            <a:r>
              <a:rPr lang="en-US" sz="1400" dirty="0">
                <a:latin typeface="Courier"/>
                <a:cs typeface="Courier"/>
              </a:rPr>
              <a:t>%</a:t>
            </a:r>
            <a:r>
              <a:rPr lang="en-US" sz="1400" dirty="0" smtClean="0">
                <a:latin typeface="Courier"/>
                <a:cs typeface="Courier"/>
              </a:rPr>
              <a:t> the valiant knights of programming who toil away, without rest,</a:t>
            </a:r>
          </a:p>
          <a:p>
            <a:pPr marL="0" indent="0">
              <a:buFont typeface="Arial" charset="0"/>
              <a:buNone/>
              <a:defRPr/>
            </a:pPr>
            <a:r>
              <a:rPr lang="en-US" sz="1400" dirty="0">
                <a:latin typeface="Courier"/>
                <a:cs typeface="Courier"/>
              </a:rPr>
              <a:t>%</a:t>
            </a:r>
            <a:r>
              <a:rPr lang="en-US" sz="1400" dirty="0" smtClean="0">
                <a:latin typeface="Courier"/>
                <a:cs typeface="Courier"/>
              </a:rPr>
              <a:t> fixing our most awful code. To you, true saviors, kings of men,</a:t>
            </a:r>
          </a:p>
          <a:p>
            <a:pPr marL="0" indent="0">
              <a:buFont typeface="Arial" charset="0"/>
              <a:buNone/>
              <a:defRPr/>
            </a:pPr>
            <a:r>
              <a:rPr lang="en-US" sz="1400" dirty="0">
                <a:latin typeface="Courier"/>
                <a:cs typeface="Courier"/>
              </a:rPr>
              <a:t>%</a:t>
            </a:r>
            <a:r>
              <a:rPr lang="en-US" sz="1400" dirty="0" smtClean="0">
                <a:latin typeface="Courier"/>
                <a:cs typeface="Courier"/>
              </a:rPr>
              <a:t> I say this: never </a:t>
            </a:r>
            <a:r>
              <a:rPr lang="en-US" sz="1400" dirty="0" err="1" smtClean="0">
                <a:latin typeface="Courier"/>
                <a:cs typeface="Courier"/>
              </a:rPr>
              <a:t>gonna</a:t>
            </a:r>
            <a:r>
              <a:rPr lang="en-US" sz="1400" dirty="0" smtClean="0">
                <a:latin typeface="Courier"/>
                <a:cs typeface="Courier"/>
              </a:rPr>
              <a:t> give you up, never </a:t>
            </a:r>
            <a:r>
              <a:rPr lang="en-US" sz="1400" dirty="0" err="1" smtClean="0">
                <a:latin typeface="Courier"/>
                <a:cs typeface="Courier"/>
              </a:rPr>
              <a:t>gonna</a:t>
            </a:r>
            <a:r>
              <a:rPr lang="en-US" sz="1400" dirty="0" smtClean="0">
                <a:latin typeface="Courier"/>
                <a:cs typeface="Courier"/>
              </a:rPr>
              <a:t> let you down,</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run around and desert you. Never </a:t>
            </a:r>
            <a:r>
              <a:rPr lang="en-US" sz="1400" dirty="0" err="1" smtClean="0">
                <a:latin typeface="Courier"/>
                <a:cs typeface="Courier"/>
              </a:rPr>
              <a:t>gonna</a:t>
            </a:r>
            <a:r>
              <a:rPr lang="en-US" sz="1400" dirty="0" smtClean="0">
                <a:latin typeface="Courier"/>
                <a:cs typeface="Courier"/>
              </a:rPr>
              <a:t> make you cry,</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say goodbye. Never </a:t>
            </a:r>
            <a:r>
              <a:rPr lang="en-US" sz="1400" dirty="0" err="1" smtClean="0">
                <a:latin typeface="Courier"/>
                <a:cs typeface="Courier"/>
              </a:rPr>
              <a:t>gonna</a:t>
            </a:r>
            <a:r>
              <a:rPr lang="en-US" sz="1400" dirty="0" smtClean="0">
                <a:latin typeface="Courier"/>
                <a:cs typeface="Courier"/>
              </a:rPr>
              <a:t> tell a lie and hurt you.</a:t>
            </a:r>
          </a:p>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drunk, fix later</a:t>
            </a:r>
          </a:p>
          <a:p>
            <a:pPr marL="457200" lvl="1"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Dear maintainer:</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Once you are done trying to 'optimize' this routine,</a:t>
            </a:r>
          </a:p>
          <a:p>
            <a:pPr marL="0" indent="0">
              <a:buFont typeface="Arial" charset="0"/>
              <a:buNone/>
              <a:defRPr/>
            </a:pPr>
            <a:r>
              <a:rPr lang="en-US" sz="1400" dirty="0">
                <a:latin typeface="Courier"/>
                <a:cs typeface="Courier"/>
              </a:rPr>
              <a:t>%</a:t>
            </a:r>
            <a:r>
              <a:rPr lang="en-US" sz="1400" dirty="0" smtClean="0">
                <a:latin typeface="Courier"/>
                <a:cs typeface="Courier"/>
              </a:rPr>
              <a:t> and have realized what a terrible mistake that was,</a:t>
            </a:r>
          </a:p>
          <a:p>
            <a:pPr marL="0" indent="0">
              <a:buFont typeface="Arial" charset="0"/>
              <a:buNone/>
              <a:defRPr/>
            </a:pPr>
            <a:r>
              <a:rPr lang="en-US" sz="1400" dirty="0">
                <a:latin typeface="Courier"/>
                <a:cs typeface="Courier"/>
              </a:rPr>
              <a:t>%</a:t>
            </a:r>
            <a:r>
              <a:rPr lang="en-US" sz="1400" dirty="0" smtClean="0">
                <a:latin typeface="Courier"/>
                <a:cs typeface="Courier"/>
              </a:rPr>
              <a:t> please increment the following counter as a warning</a:t>
            </a:r>
          </a:p>
          <a:p>
            <a:pPr marL="0" indent="0">
              <a:buFont typeface="Arial" charset="0"/>
              <a:buNone/>
              <a:defRPr/>
            </a:pPr>
            <a:r>
              <a:rPr lang="en-US" sz="1400" dirty="0">
                <a:latin typeface="Courier"/>
                <a:cs typeface="Courier"/>
              </a:rPr>
              <a:t>%</a:t>
            </a:r>
            <a:r>
              <a:rPr lang="en-US" sz="1400" dirty="0" smtClean="0">
                <a:latin typeface="Courier"/>
                <a:cs typeface="Courier"/>
              </a:rPr>
              <a:t> to the next guy:</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a:t>
            </a:r>
            <a:r>
              <a:rPr lang="en-US" sz="1400" dirty="0" err="1" smtClean="0">
                <a:latin typeface="Courier"/>
                <a:cs typeface="Courier"/>
              </a:rPr>
              <a:t>total_hours_wasted_here</a:t>
            </a:r>
            <a:r>
              <a:rPr lang="en-US" sz="1400" dirty="0" smtClean="0">
                <a:latin typeface="Courier"/>
                <a:cs typeface="Courier"/>
              </a:rPr>
              <a:t> = 42</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smtClean="0">
                <a:latin typeface="Courier"/>
                <a:cs typeface="Courier"/>
              </a:rPr>
              <a:t>true =</a:t>
            </a:r>
            <a:r>
              <a:rPr lang="en-US" sz="1400" dirty="0">
                <a:latin typeface="Courier"/>
                <a:cs typeface="Courier"/>
              </a:rPr>
              <a:t> </a:t>
            </a:r>
            <a:r>
              <a:rPr lang="en-US" sz="1400" dirty="0" smtClean="0">
                <a:latin typeface="Courier"/>
                <a:cs typeface="Courier"/>
              </a:rPr>
              <a:t>false;</a:t>
            </a:r>
          </a:p>
          <a:p>
            <a:pPr marL="0" indent="0">
              <a:buFont typeface="Arial" charset="0"/>
              <a:buNone/>
              <a:defRPr/>
            </a:pPr>
            <a:r>
              <a:rPr lang="en-US" sz="1400" dirty="0" smtClean="0">
                <a:latin typeface="Courier"/>
                <a:cs typeface="Courier"/>
              </a:rPr>
              <a:t>% Happy debugging suckers</a:t>
            </a:r>
          </a:p>
          <a:p>
            <a:pPr marL="457200" lvl="1" indent="0">
              <a:buFont typeface="Arial" charset="0"/>
              <a:buNone/>
              <a:defRPr/>
            </a:pPr>
            <a:endParaRPr lang="en-US" sz="1400" dirty="0" smtClean="0">
              <a:latin typeface="Courier"/>
              <a:cs typeface="Courier"/>
            </a:endParaRPr>
          </a:p>
          <a:p>
            <a:pPr marL="57150" indent="0">
              <a:buFont typeface="Arial" charset="0"/>
              <a:buNone/>
              <a:defRPr/>
            </a:pPr>
            <a:r>
              <a:rPr lang="en-US" sz="1200" dirty="0" smtClean="0">
                <a:latin typeface="Courier"/>
                <a:cs typeface="Courier"/>
                <a:hlinkClick r:id="rId3"/>
              </a:rPr>
              <a:t>http://stackoverflow.com/questions/184618/what-is-the-best-comment-in-source-code-you-have-ever-encountered</a:t>
            </a:r>
            <a:endParaRPr lang="en-US" sz="1200" dirty="0" smtClean="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a:t>
            </a:r>
            <a:r>
              <a:rPr lang="en-US" altLang="en-US" dirty="0" smtClean="0">
                <a:ea typeface="ＭＳ Ｐゴシック" charset="-128"/>
              </a:rPr>
              <a:t>headers</a:t>
            </a:r>
            <a:endParaRPr lang="en-US" altLang="en-US" dirty="0">
              <a:ea typeface="ＭＳ Ｐゴシック" charset="-128"/>
            </a:endParaRPr>
          </a:p>
        </p:txBody>
      </p:sp>
    </p:spTree>
    <p:extLst>
      <p:ext uri="{BB962C8B-B14F-4D97-AF65-F5344CB8AC3E}">
        <p14:creationId xmlns:p14="http://schemas.microsoft.com/office/powerpoint/2010/main" val="181516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How I describe programming style to my kids…</a:t>
            </a:r>
            <a:endParaRPr lang="en-US" altLang="en-US" dirty="0">
              <a:ea typeface="ＭＳ Ｐゴシック" charset="-128"/>
            </a:endParaRP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Tree>
    <p:extLst>
      <p:ext uri="{BB962C8B-B14F-4D97-AF65-F5344CB8AC3E}">
        <p14:creationId xmlns:p14="http://schemas.microsoft.com/office/powerpoint/2010/main" val="911598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Tree>
    <p:extLst>
      <p:ext uri="{BB962C8B-B14F-4D97-AF65-F5344CB8AC3E}">
        <p14:creationId xmlns:p14="http://schemas.microsoft.com/office/powerpoint/2010/main" val="20979185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1037393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a:t>
            </a:r>
            <a:r>
              <a:rPr lang="en-US" altLang="en-US" dirty="0" smtClean="0">
                <a:ea typeface="ＭＳ Ｐゴシック" charset="-128"/>
              </a:rPr>
              <a:t>code</a:t>
            </a:r>
          </a:p>
          <a:p>
            <a:pPr lvl="2"/>
            <a:endParaRPr lang="en-US" altLang="en-US" dirty="0">
              <a:ea typeface="ＭＳ Ｐゴシック" charset="-128"/>
            </a:endParaRPr>
          </a:p>
          <a:p>
            <a:pPr lvl="2"/>
            <a:r>
              <a:rPr lang="en-US" altLang="en-US" dirty="0" smtClean="0">
                <a:ea typeface="ＭＳ Ｐゴシック" charset="-128"/>
              </a:rPr>
              <a:t>Generally unnecessary (as above)</a:t>
            </a:r>
          </a:p>
          <a:p>
            <a:pPr lvl="2"/>
            <a:r>
              <a:rPr lang="en-US" altLang="en-US" dirty="0" smtClean="0">
                <a:ea typeface="ＭＳ Ｐゴシック" charset="-128"/>
              </a:rPr>
              <a:t>Inhibit readability</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Wrong comments are bugs</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When updating code, don’t forget to update the comments</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67</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smtClean="0">
                <a:ea typeface="ＭＳ Ｐゴシック" charset="0"/>
                <a:cs typeface="ＭＳ Ｐゴシック" charset="0"/>
              </a:rPr>
              <a:t>Good comments</a:t>
            </a: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smtClean="0">
              <a:ea typeface="ＭＳ Ｐゴシック" charset="0"/>
              <a:cs typeface="ＭＳ Ｐゴシック" charset="0"/>
            </a:endParaRPr>
          </a:p>
          <a:p>
            <a:pPr lvl="2">
              <a:defRPr/>
            </a:pPr>
            <a:r>
              <a:rPr lang="en-US" dirty="0" smtClean="0">
                <a:ea typeface="ＭＳ Ｐゴシック" charset="0"/>
                <a:cs typeface="ＭＳ Ｐゴシック" charset="0"/>
              </a:rPr>
              <a:t>Note how the block is commented</a:t>
            </a:r>
          </a:p>
          <a:p>
            <a:pPr lvl="2">
              <a:defRPr/>
            </a:pPr>
            <a:r>
              <a:rPr lang="en-US" dirty="0" smtClean="0">
                <a:ea typeface="ＭＳ Ｐゴシック" charset="0"/>
                <a:cs typeface="ＭＳ Ｐゴシック" charset="0"/>
              </a:rPr>
              <a:t>The code itself reads clearly enough</a:t>
            </a:r>
          </a:p>
          <a:p>
            <a:pPr lvl="2">
              <a:defRPr/>
            </a:pPr>
            <a:r>
              <a:rPr lang="en-US" dirty="0" smtClean="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smtClean="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smtClean="0">
              <a:ea typeface="ＭＳ Ｐゴシック" charset="-128"/>
            </a:endParaRPr>
          </a:p>
          <a:p>
            <a:pPr lvl="1"/>
            <a:r>
              <a:rPr lang="en-US" dirty="0"/>
              <a:t>You should use two spaces after a sentence-ending period</a:t>
            </a:r>
            <a:r>
              <a:rPr lang="en-US" dirty="0" smtClean="0"/>
              <a:t>.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a:t>
            </a:r>
            <a:r>
              <a:rPr lang="en-US" altLang="en-US" dirty="0" smtClean="0">
                <a:ea typeface="ＭＳ Ｐゴシック" charset="-128"/>
              </a:rPr>
              <a:t>experience and habit forming</a:t>
            </a:r>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smtClean="0">
                <a:latin typeface="+mn-lt"/>
                <a:ea typeface="Arial" charset="0"/>
                <a:cs typeface="Arial" charset="0"/>
              </a:rPr>
              <a:t>				follow </a:t>
            </a:r>
            <a:r>
              <a:rPr lang="en-US" sz="2800" dirty="0" err="1" smtClean="0">
                <a:latin typeface="+mn-lt"/>
                <a:ea typeface="Arial" charset="0"/>
                <a:cs typeface="Arial" charset="0"/>
              </a:rPr>
              <a:t>Strunk</a:t>
            </a:r>
            <a:r>
              <a:rPr lang="en-US" sz="2800" dirty="0" smtClean="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String literal as the first statement in</a:t>
            </a:r>
          </a:p>
          <a:p>
            <a:pPr lvl="2"/>
            <a:r>
              <a:rPr lang="en-US" altLang="en-US" dirty="0" smtClean="0">
                <a:ea typeface="ＭＳ Ｐゴシック" charset="-128"/>
              </a:rPr>
              <a:t>Modules</a:t>
            </a:r>
          </a:p>
          <a:p>
            <a:pPr lvl="2"/>
            <a:r>
              <a:rPr lang="en-US" altLang="en-US" dirty="0" smtClean="0">
                <a:ea typeface="ＭＳ Ｐゴシック" charset="-128"/>
              </a:rPr>
              <a:t>Functions</a:t>
            </a:r>
          </a:p>
          <a:p>
            <a:pPr lvl="2"/>
            <a:r>
              <a:rPr lang="en-US" altLang="en-US" dirty="0" smtClean="0">
                <a:ea typeface="ＭＳ Ｐゴシック" charset="-128"/>
              </a:rPr>
              <a:t>Classes</a:t>
            </a:r>
            <a:endParaRPr lang="en-US" altLang="en-US" dirty="0">
              <a:ea typeface="ＭＳ Ｐゴシック" charset="-128"/>
            </a:endParaRPr>
          </a:p>
          <a:p>
            <a:pPr marL="0" indent="0">
              <a:buNone/>
            </a:pPr>
            <a:r>
              <a:rPr lang="en-US" altLang="en-US" dirty="0" smtClean="0">
                <a:ea typeface="ＭＳ Ｐゴシック" charset="-128"/>
                <a:hlinkClick r:id="rId3"/>
              </a:rPr>
              <a:t>  https</a:t>
            </a:r>
            <a:r>
              <a:rPr lang="en-US" altLang="en-US" dirty="0">
                <a:ea typeface="ＭＳ Ｐゴシック" charset="-128"/>
                <a:hlinkClick r:id="rId3"/>
              </a:rPr>
              <a:t>://www.python.org/dev/peps/pep-0257</a:t>
            </a:r>
            <a:r>
              <a:rPr lang="en-US" altLang="en-US" dirty="0" smtClean="0">
                <a:ea typeface="ＭＳ Ｐゴシック" charset="-128"/>
                <a:hlinkClick r:id="rId3"/>
              </a:rPr>
              <a:t>/</a:t>
            </a:r>
            <a:endParaRPr lang="en-US" altLang="en-US" dirty="0" smtClean="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They are triple quoted strings</a:t>
            </a:r>
          </a:p>
          <a:p>
            <a:pPr lvl="1"/>
            <a:r>
              <a:rPr lang="en-US" altLang="en-US" dirty="0" smtClean="0">
                <a:ea typeface="ＭＳ Ｐゴシック" charset="-128"/>
              </a:rPr>
              <a:t>What kind of quotes to use?</a:t>
            </a:r>
          </a:p>
          <a:p>
            <a:pPr lvl="1"/>
            <a:endParaRPr lang="en-US" altLang="en-US" dirty="0">
              <a:ea typeface="ＭＳ Ｐゴシック" charset="-128"/>
            </a:endParaRPr>
          </a:p>
          <a:p>
            <a:pPr lvl="1"/>
            <a:r>
              <a:rPr lang="en-US" altLang="en-US" dirty="0" smtClean="0">
                <a:ea typeface="ＭＳ Ｐゴシック" charset="-128"/>
              </a:rPr>
              <a:t>They can be processed by the </a:t>
            </a:r>
            <a:r>
              <a:rPr lang="en-US" altLang="en-US" i="1" dirty="0" err="1" smtClean="0">
                <a:ea typeface="ＭＳ Ｐゴシック" charset="-128"/>
              </a:rPr>
              <a:t>docutils</a:t>
            </a:r>
            <a:r>
              <a:rPr lang="en-US" altLang="en-US" dirty="0" smtClean="0">
                <a:ea typeface="ＭＳ Ｐゴシック" charset="-128"/>
              </a:rPr>
              <a:t> package into HTML, </a:t>
            </a:r>
            <a:r>
              <a:rPr lang="en-US" altLang="en-US" dirty="0" err="1" smtClean="0">
                <a:ea typeface="ＭＳ Ｐゴシック" charset="-128"/>
              </a:rPr>
              <a:t>LaTeX</a:t>
            </a:r>
            <a:r>
              <a:rPr lang="en-US" altLang="en-US" dirty="0" smtClean="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smtClean="0">
                <a:ea typeface="ＭＳ Ｐゴシック" charset="-128"/>
              </a:rPr>
              <a:t>They should be phrases (end in period).</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One line doc strings are OK for simple stuff.</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Multiline </a:t>
            </a:r>
            <a:r>
              <a:rPr lang="en-US" altLang="en-US" dirty="0" err="1" smtClean="0">
                <a:ea typeface="ＭＳ Ｐゴシック" charset="-128"/>
              </a:rPr>
              <a:t>docstrings</a:t>
            </a:r>
            <a:r>
              <a:rPr lang="en-US" altLang="en-US" dirty="0" smtClean="0">
                <a:ea typeface="ＭＳ Ｐゴシック" charset="-128"/>
              </a:rPr>
              <a:t> are more of the norm</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scripts intended to be called from the command line, the </a:t>
            </a:r>
            <a:r>
              <a:rPr lang="en-US" altLang="en-US" dirty="0" err="1" smtClean="0">
                <a:ea typeface="ＭＳ Ｐゴシック" charset="-128"/>
              </a:rPr>
              <a:t>docstring</a:t>
            </a:r>
            <a:r>
              <a:rPr lang="en-US" altLang="en-US" dirty="0" smtClean="0">
                <a:ea typeface="ＭＳ Ｐゴシック" charset="-128"/>
              </a:rPr>
              <a:t> at the top of the file should be a usage message for the script.</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modules and packages, </a:t>
            </a:r>
            <a:r>
              <a:rPr lang="en-US" dirty="0"/>
              <a:t>list the classes, exceptions and functions (and any other objects) that are exported by the module, with a one-line summary of each. </a:t>
            </a:r>
            <a:endParaRPr lang="en-US" dirty="0" smtClean="0"/>
          </a:p>
          <a:p>
            <a:pPr lvl="1"/>
            <a:endParaRPr lang="en-US" altLang="en-US" dirty="0">
              <a:ea typeface="ＭＳ Ｐゴシック" charset="-128"/>
            </a:endParaRPr>
          </a:p>
          <a:p>
            <a:pPr lvl="1"/>
            <a:r>
              <a:rPr lang="en-US" altLang="en-US" dirty="0" smtClean="0">
                <a:ea typeface="ＭＳ Ｐゴシック" charset="-128"/>
              </a:rPr>
              <a:t>Looking at </a:t>
            </a:r>
            <a:r>
              <a:rPr lang="en-US" altLang="en-US" dirty="0" err="1" smtClean="0">
                <a:ea typeface="ＭＳ Ｐゴシック" charset="-128"/>
              </a:rPr>
              <a:t>scikit</a:t>
            </a:r>
            <a:r>
              <a:rPr lang="en-US" altLang="en-US" dirty="0" smtClean="0">
                <a:ea typeface="ＭＳ Ｐゴシック" charset="-128"/>
              </a:rPr>
              <a:t> learn and </a:t>
            </a:r>
            <a:r>
              <a:rPr lang="en-US" altLang="en-US" dirty="0" err="1" smtClean="0">
                <a:ea typeface="ＭＳ Ｐゴシック" charset="-128"/>
              </a:rPr>
              <a:t>seaborn</a:t>
            </a:r>
            <a:r>
              <a:rPr lang="en-US" altLang="en-US" dirty="0" smtClean="0">
                <a:ea typeface="ＭＳ Ｐゴシック" charset="-128"/>
              </a:rPr>
              <a:t> (as examples) this didn’t seem to be the norm.  However,</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b="1" dirty="0" smtClean="0">
                <a:ea typeface="ＭＳ Ｐゴシック" charset="-128"/>
              </a:rPr>
              <a:t>Most importantly</a:t>
            </a:r>
            <a:r>
              <a:rPr lang="is-IS" altLang="en-US" b="1" dirty="0" smtClean="0">
                <a:ea typeface="ＭＳ Ｐゴシック" charset="-128"/>
              </a:rPr>
              <a:t>… </a:t>
            </a:r>
            <a:r>
              <a:rPr lang="is-IS" altLang="en-US" dirty="0" smtClean="0">
                <a:ea typeface="ＭＳ Ｐゴシック" charset="-128"/>
              </a:rPr>
              <a:t>For functions and methods, </a:t>
            </a:r>
            <a:r>
              <a:rPr lang="en-US" dirty="0" smtClean="0"/>
              <a:t>it should </a:t>
            </a:r>
            <a:r>
              <a:rPr lang="en-US" dirty="0"/>
              <a:t>summarize its behavior and document its arguments, return value(s), </a:t>
            </a:r>
            <a:r>
              <a:rPr lang="en-US" dirty="0">
                <a:solidFill>
                  <a:srgbClr val="FF0000"/>
                </a:solidFill>
              </a:rPr>
              <a:t>side effects</a:t>
            </a:r>
            <a:r>
              <a:rPr lang="en-US" dirty="0"/>
              <a:t>, exceptions </a:t>
            </a:r>
            <a:r>
              <a:rPr lang="en-US" dirty="0" smtClean="0"/>
              <a:t>raised.</a:t>
            </a:r>
          </a:p>
          <a:p>
            <a:pPr lvl="1"/>
            <a:endParaRPr lang="en-US" altLang="en-US" dirty="0">
              <a:ea typeface="ＭＳ Ｐゴシック" charset="-128"/>
            </a:endParaRPr>
          </a:p>
          <a:p>
            <a:pPr lvl="1"/>
            <a:r>
              <a:rPr lang="en-US" altLang="en-US" dirty="0" smtClean="0">
                <a:ea typeface="ＭＳ Ｐゴシック" charset="-128"/>
              </a:rPr>
              <a:t>Example from </a:t>
            </a:r>
            <a:r>
              <a:rPr lang="en-US" altLang="en-US" dirty="0" err="1" smtClean="0">
                <a:ea typeface="ＭＳ Ｐゴシック" charset="-128"/>
              </a:rPr>
              <a:t>scikit</a:t>
            </a:r>
            <a:r>
              <a:rPr lang="en-US" altLang="en-US" dirty="0" smtClean="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smtClean="0">
                <a:hlinkClick r:id="rId3"/>
              </a:rPr>
              <a:t>https://github.com/scikit-learn/scikit-learn/blob/master/sklearn/cluster/dbscan_.py</a:t>
            </a:r>
            <a:endParaRPr lang="en-US" dirty="0" smtClean="0"/>
          </a:p>
          <a:p>
            <a:endParaRPr lang="en-US" dirty="0"/>
          </a:p>
        </p:txBody>
      </p:sp>
    </p:spTree>
    <p:extLst>
      <p:ext uri="{BB962C8B-B14F-4D97-AF65-F5344CB8AC3E}">
        <p14:creationId xmlns:p14="http://schemas.microsoft.com/office/powerpoint/2010/main" val="12614519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457200" y="381000"/>
            <a:ext cx="8229600" cy="838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a:solidFill>
                  <a:schemeClr val="dk1"/>
                </a:solidFill>
                <a:latin typeface="Calibri"/>
                <a:ea typeface="Calibri"/>
                <a:cs typeface="Calibri"/>
                <a:sym typeface="Calibri"/>
              </a:rPr>
              <a:t>Code Review Template</a:t>
            </a:r>
          </a:p>
        </p:txBody>
      </p:sp>
      <p:sp>
        <p:nvSpPr>
          <p:cNvPr id="324" name="Shape 324"/>
          <p:cNvSpPr txBox="1">
            <a:spLocks noGrp="1"/>
          </p:cNvSpPr>
          <p:nvPr>
            <p:ph type="body" idx="1"/>
          </p:nvPr>
        </p:nvSpPr>
        <p:spPr>
          <a:xfrm>
            <a:off x="457200" y="1426560"/>
            <a:ext cx="8229600" cy="1066799"/>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Why code review?</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Improve code quality and find bugs</a:t>
            </a:r>
          </a:p>
        </p:txBody>
      </p:sp>
      <p:sp>
        <p:nvSpPr>
          <p:cNvPr id="326" name="Shape 326"/>
          <p:cNvSpPr txBox="1"/>
          <p:nvPr/>
        </p:nvSpPr>
        <p:spPr>
          <a:xfrm>
            <a:off x="457200" y="2569560"/>
            <a:ext cx="8229600" cy="3733800"/>
          </a:xfrm>
          <a:prstGeom prst="rect">
            <a:avLst/>
          </a:prstGeom>
          <a:solidFill>
            <a:srgbClr val="D9D9D9"/>
          </a:solid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Background</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Describe what the application does</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Describe the role of the code being reviewed</a:t>
            </a:r>
          </a:p>
          <a:p>
            <a:pPr marL="342900" marR="0" lvl="0" indent="-342900" algn="l" rtl="0">
              <a:lnSpc>
                <a:spcPct val="100000"/>
              </a:lnSpc>
              <a:spcBef>
                <a:spcPts val="56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Comment on</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Choice of variable and function names</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Readability of the code</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How improve reuse and efficiency</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How use existing python packages</a:t>
            </a:r>
          </a:p>
        </p:txBody>
      </p:sp>
    </p:spTree>
    <p:extLst>
      <p:ext uri="{BB962C8B-B14F-4D97-AF65-F5344CB8AC3E}">
        <p14:creationId xmlns:p14="http://schemas.microsoft.com/office/powerpoint/2010/main" val="19594490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447675" y="378502"/>
            <a:ext cx="8229600" cy="838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800" b="1" dirty="0" smtClean="0">
                <a:solidFill>
                  <a:schemeClr val="dk1"/>
                </a:solidFill>
                <a:latin typeface="Calibri"/>
                <a:ea typeface="Calibri"/>
                <a:cs typeface="Calibri"/>
                <a:sym typeface="Calibri"/>
              </a:rPr>
              <a:t>In class exercise</a:t>
            </a:r>
            <a:endParaRPr lang="en-US" sz="4800" b="1" i="0" u="none" strike="noStrike" cap="none" dirty="0">
              <a:solidFill>
                <a:schemeClr val="dk1"/>
              </a:solidFill>
              <a:latin typeface="Calibri"/>
              <a:ea typeface="Calibri"/>
              <a:cs typeface="Calibri"/>
              <a:sym typeface="Calibri"/>
            </a:endParaRPr>
          </a:p>
        </p:txBody>
      </p:sp>
      <p:sp>
        <p:nvSpPr>
          <p:cNvPr id="361" name="Shape 361"/>
          <p:cNvSpPr txBox="1">
            <a:spLocks noGrp="1"/>
          </p:cNvSpPr>
          <p:nvPr>
            <p:ph type="body" idx="1"/>
          </p:nvPr>
        </p:nvSpPr>
        <p:spPr>
          <a:xfrm>
            <a:off x="457200" y="1663908"/>
            <a:ext cx="8229600" cy="45720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4000" b="0" i="0" u="none" dirty="0" smtClean="0">
                <a:solidFill>
                  <a:schemeClr val="dk1"/>
                </a:solidFill>
                <a:latin typeface="Calibri"/>
                <a:ea typeface="Calibri"/>
                <a:cs typeface="Calibri"/>
                <a:sym typeface="Calibri"/>
              </a:rPr>
              <a:t>Split into teams of two</a:t>
            </a:r>
          </a:p>
          <a:p>
            <a:pPr lvl="1" indent="-342900">
              <a:spcBef>
                <a:spcPts val="0"/>
              </a:spcBef>
              <a:buClr>
                <a:schemeClr val="dk1"/>
              </a:buClr>
              <a:buSzPct val="100000"/>
              <a:buFont typeface="Arial"/>
              <a:buChar char="•"/>
            </a:pPr>
            <a:r>
              <a:rPr lang="en-US" sz="3600" dirty="0" smtClean="0">
                <a:solidFill>
                  <a:schemeClr val="dk1"/>
                </a:solidFill>
                <a:latin typeface="Calibri"/>
                <a:ea typeface="Calibri"/>
                <a:cs typeface="Calibri"/>
                <a:sym typeface="Calibri"/>
              </a:rPr>
              <a:t>~10 minutes</a:t>
            </a:r>
          </a:p>
          <a:p>
            <a:pPr lvl="2" indent="-342900">
              <a:spcBef>
                <a:spcPts val="0"/>
              </a:spcBef>
              <a:buClr>
                <a:schemeClr val="dk1"/>
              </a:buClr>
              <a:buSzPct val="100000"/>
            </a:pPr>
            <a:r>
              <a:rPr lang="en-US" sz="3200" dirty="0" smtClean="0">
                <a:solidFill>
                  <a:schemeClr val="dk1"/>
                </a:solidFill>
                <a:latin typeface="Calibri"/>
                <a:ea typeface="Calibri"/>
                <a:cs typeface="Calibri"/>
                <a:sym typeface="Calibri"/>
              </a:rPr>
              <a:t>Partner A reviews B’s code</a:t>
            </a:r>
          </a:p>
          <a:p>
            <a:pPr lvl="1" indent="-342900">
              <a:spcBef>
                <a:spcPts val="0"/>
              </a:spcBef>
              <a:buClr>
                <a:schemeClr val="dk1"/>
              </a:buClr>
              <a:buSzPct val="100000"/>
              <a:buFont typeface="Arial"/>
              <a:buChar char="•"/>
            </a:pPr>
            <a:r>
              <a:rPr lang="en-US" sz="3600" dirty="0" smtClean="0">
                <a:solidFill>
                  <a:schemeClr val="dk1"/>
                </a:solidFill>
                <a:latin typeface="Calibri"/>
                <a:ea typeface="Calibri"/>
                <a:cs typeface="Calibri"/>
                <a:sym typeface="Calibri"/>
              </a:rPr>
              <a:t>~10</a:t>
            </a:r>
            <a:r>
              <a:rPr lang="en-US" sz="3600" b="0" i="0" u="none" dirty="0" smtClean="0">
                <a:solidFill>
                  <a:schemeClr val="dk1"/>
                </a:solidFill>
                <a:latin typeface="Calibri"/>
                <a:ea typeface="Calibri"/>
                <a:cs typeface="Calibri"/>
                <a:sym typeface="Calibri"/>
              </a:rPr>
              <a:t> minutes</a:t>
            </a:r>
          </a:p>
          <a:p>
            <a:pPr lvl="2" indent="-342900">
              <a:spcBef>
                <a:spcPts val="0"/>
              </a:spcBef>
              <a:buClr>
                <a:schemeClr val="dk1"/>
              </a:buClr>
              <a:buSzPct val="100000"/>
            </a:pPr>
            <a:r>
              <a:rPr lang="en-US" sz="3200" dirty="0" smtClean="0">
                <a:solidFill>
                  <a:schemeClr val="dk1"/>
                </a:solidFill>
                <a:latin typeface="Calibri"/>
                <a:ea typeface="Calibri"/>
                <a:cs typeface="Calibri"/>
                <a:sym typeface="Calibri"/>
              </a:rPr>
              <a:t>Partner B reviews A’s code</a:t>
            </a:r>
            <a:endParaRPr lang="en-US" sz="3200" b="0" i="0" u="none" dirty="0" smtClean="0">
              <a:solidFill>
                <a:schemeClr val="dk1"/>
              </a:solidFill>
              <a:latin typeface="Calibri"/>
              <a:ea typeface="Calibri"/>
              <a:cs typeface="Calibri"/>
              <a:sym typeface="Calibri"/>
            </a:endParaRPr>
          </a:p>
          <a:p>
            <a:pPr lvl="1" indent="-342900">
              <a:spcBef>
                <a:spcPts val="0"/>
              </a:spcBef>
              <a:buClr>
                <a:schemeClr val="dk1"/>
              </a:buClr>
              <a:buSzPct val="100000"/>
              <a:buFont typeface="Arial"/>
              <a:buChar char="•"/>
            </a:pPr>
            <a:r>
              <a:rPr lang="en-US" sz="3600" smtClean="0">
                <a:solidFill>
                  <a:schemeClr val="dk1"/>
                </a:solidFill>
                <a:latin typeface="Calibri"/>
                <a:ea typeface="Calibri"/>
                <a:cs typeface="Calibri"/>
                <a:sym typeface="Calibri"/>
              </a:rPr>
              <a:t>~20 </a:t>
            </a:r>
            <a:r>
              <a:rPr lang="en-US" sz="3600" dirty="0" smtClean="0">
                <a:solidFill>
                  <a:schemeClr val="dk1"/>
                </a:solidFill>
                <a:latin typeface="Calibri"/>
                <a:ea typeface="Calibri"/>
                <a:cs typeface="Calibri"/>
                <a:sym typeface="Calibri"/>
              </a:rPr>
              <a:t>minutes</a:t>
            </a:r>
          </a:p>
          <a:p>
            <a:pPr lvl="2" indent="-342900">
              <a:spcBef>
                <a:spcPts val="0"/>
              </a:spcBef>
              <a:buClr>
                <a:schemeClr val="dk1"/>
              </a:buClr>
              <a:buSzPct val="100000"/>
            </a:pPr>
            <a:r>
              <a:rPr lang="en-US" sz="3200" b="0" i="0" u="none" dirty="0" smtClean="0">
                <a:solidFill>
                  <a:schemeClr val="dk1"/>
                </a:solidFill>
                <a:latin typeface="Calibri"/>
                <a:ea typeface="Calibri"/>
                <a:cs typeface="Calibri"/>
                <a:sym typeface="Calibri"/>
              </a:rPr>
              <a:t>Report back on what you learned</a:t>
            </a:r>
          </a:p>
          <a:p>
            <a:pPr lvl="3" indent="-342900">
              <a:spcBef>
                <a:spcPts val="0"/>
              </a:spcBef>
              <a:buClr>
                <a:schemeClr val="dk1"/>
              </a:buClr>
              <a:buSzPct val="100000"/>
            </a:pPr>
            <a:r>
              <a:rPr lang="en-US" sz="2800" dirty="0" smtClean="0">
                <a:solidFill>
                  <a:schemeClr val="dk1"/>
                </a:solidFill>
                <a:latin typeface="Calibri"/>
                <a:ea typeface="Calibri"/>
                <a:cs typeface="Calibri"/>
                <a:sym typeface="Calibri"/>
              </a:rPr>
              <a:t>About your code</a:t>
            </a:r>
          </a:p>
          <a:p>
            <a:pPr lvl="3" indent="-342900">
              <a:spcBef>
                <a:spcPts val="0"/>
              </a:spcBef>
              <a:buClr>
                <a:schemeClr val="dk1"/>
              </a:buClr>
              <a:buSzPct val="100000"/>
            </a:pPr>
            <a:r>
              <a:rPr lang="en-US" sz="2800" dirty="0" smtClean="0">
                <a:solidFill>
                  <a:schemeClr val="dk1"/>
                </a:solidFill>
                <a:latin typeface="Calibri"/>
                <a:ea typeface="Calibri"/>
                <a:cs typeface="Calibri"/>
                <a:sym typeface="Calibri"/>
              </a:rPr>
              <a:t>About the process</a:t>
            </a:r>
            <a:endParaRPr lang="en-US" sz="2800" b="0" i="0" u="none" dirty="0">
              <a:solidFill>
                <a:schemeClr val="dk1"/>
              </a:solidFill>
              <a:latin typeface="Calibri"/>
              <a:ea typeface="Calibri"/>
              <a:cs typeface="Calibri"/>
              <a:sym typeface="Calibri"/>
            </a:endParaRPr>
          </a:p>
        </p:txBody>
      </p:sp>
      <p:sp>
        <p:nvSpPr>
          <p:cNvPr id="2" name="TextBox 1"/>
          <p:cNvSpPr txBox="1"/>
          <p:nvPr/>
        </p:nvSpPr>
        <p:spPr>
          <a:xfrm>
            <a:off x="5608230" y="3365133"/>
            <a:ext cx="3069045" cy="584775"/>
          </a:xfrm>
          <a:prstGeom prst="rect">
            <a:avLst/>
          </a:prstGeom>
          <a:noFill/>
        </p:spPr>
        <p:txBody>
          <a:bodyPr wrap="none" rtlCol="0">
            <a:spAutoFit/>
          </a:bodyPr>
          <a:lstStyle/>
          <a:p>
            <a:r>
              <a:rPr lang="en-US" sz="3200" b="1" dirty="0" smtClean="0">
                <a:solidFill>
                  <a:srgbClr val="FF0000"/>
                </a:solidFill>
              </a:rPr>
              <a:t>ASK QUESTIONS!</a:t>
            </a:r>
            <a:endParaRPr lang="en-US" sz="3200" b="1" dirty="0">
              <a:solidFill>
                <a:srgbClr val="FF0000"/>
              </a:solidFill>
            </a:endParaRPr>
          </a:p>
        </p:txBody>
      </p:sp>
    </p:spTree>
    <p:extLst>
      <p:ext uri="{BB962C8B-B14F-4D97-AF65-F5344CB8AC3E}">
        <p14:creationId xmlns:p14="http://schemas.microsoft.com/office/powerpoint/2010/main" val="161402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Most important rule of any style</a:t>
            </a:r>
          </a:p>
          <a:p>
            <a:pPr lvl="1"/>
            <a:r>
              <a:rPr lang="en-US" altLang="en-US" dirty="0" smtClean="0">
                <a:ea typeface="ＭＳ Ｐゴシック" charset="-128"/>
              </a:rPr>
              <a:t>Consistency</a:t>
            </a:r>
          </a:p>
          <a:p>
            <a:pPr lvl="2"/>
            <a:r>
              <a:rPr lang="en-US" altLang="en-US" dirty="0" smtClean="0">
                <a:ea typeface="ＭＳ Ｐゴシック" charset="-128"/>
              </a:rPr>
              <a:t>If you make particular decision about a style guide, use it consistently</a:t>
            </a:r>
          </a:p>
          <a:p>
            <a:pPr lvl="2"/>
            <a:r>
              <a:rPr lang="en-US" altLang="en-US" dirty="0" smtClean="0">
                <a:ea typeface="ＭＳ Ｐゴシック" charset="-128"/>
              </a:rPr>
              <a:t>Always</a:t>
            </a:r>
          </a:p>
          <a:p>
            <a:pPr lvl="2"/>
            <a:r>
              <a:rPr lang="en-US" altLang="en-US" dirty="0" smtClean="0">
                <a:ea typeface="ＭＳ Ｐゴシック" charset="-128"/>
              </a:rPr>
              <a:t>Forever</a:t>
            </a:r>
            <a:endParaRPr lang="en-US" altLang="en-US" dirty="0">
              <a:ea typeface="ＭＳ Ｐゴシック" charset="-128"/>
            </a:endParaRP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447675" y="378502"/>
            <a:ext cx="8229600" cy="838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800" b="1" dirty="0" smtClean="0">
                <a:solidFill>
                  <a:schemeClr val="dk1"/>
                </a:solidFill>
                <a:latin typeface="Calibri"/>
                <a:ea typeface="Calibri"/>
                <a:cs typeface="Calibri"/>
                <a:sym typeface="Calibri"/>
              </a:rPr>
              <a:t>In class exercise</a:t>
            </a:r>
            <a:endParaRPr lang="en-US" sz="4800" b="1" i="0" u="none" strike="noStrike" cap="none" dirty="0">
              <a:solidFill>
                <a:schemeClr val="dk1"/>
              </a:solidFill>
              <a:latin typeface="Calibri"/>
              <a:ea typeface="Calibri"/>
              <a:cs typeface="Calibri"/>
              <a:sym typeface="Calibri"/>
            </a:endParaRPr>
          </a:p>
        </p:txBody>
      </p:sp>
      <p:sp>
        <p:nvSpPr>
          <p:cNvPr id="361" name="Shape 361"/>
          <p:cNvSpPr txBox="1">
            <a:spLocks noGrp="1"/>
          </p:cNvSpPr>
          <p:nvPr>
            <p:ph type="body" idx="1"/>
          </p:nvPr>
        </p:nvSpPr>
        <p:spPr>
          <a:xfrm>
            <a:off x="457200" y="1663908"/>
            <a:ext cx="8229600" cy="45720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4000" b="0" i="0" u="none" dirty="0" smtClean="0">
                <a:solidFill>
                  <a:schemeClr val="dk1"/>
                </a:solidFill>
                <a:latin typeface="Calibri"/>
                <a:ea typeface="Calibri"/>
                <a:cs typeface="Calibri"/>
                <a:sym typeface="Calibri"/>
              </a:rPr>
              <a:t>This is a safe spac</a:t>
            </a:r>
            <a:r>
              <a:rPr lang="en-US" sz="4000" dirty="0" smtClean="0">
                <a:solidFill>
                  <a:schemeClr val="dk1"/>
                </a:solidFill>
                <a:latin typeface="Calibri"/>
                <a:ea typeface="Calibri"/>
                <a:cs typeface="Calibri"/>
                <a:sym typeface="Calibri"/>
              </a:rPr>
              <a:t>e</a:t>
            </a:r>
          </a:p>
          <a:p>
            <a:pPr lvl="1" indent="-342900">
              <a:spcBef>
                <a:spcPts val="0"/>
              </a:spcBef>
              <a:buClr>
                <a:schemeClr val="dk1"/>
              </a:buClr>
              <a:buSzPct val="100000"/>
              <a:buFont typeface="Arial"/>
              <a:buChar char="•"/>
            </a:pPr>
            <a:r>
              <a:rPr lang="en-US" sz="3600" b="0" i="0" u="none" dirty="0" smtClean="0">
                <a:solidFill>
                  <a:schemeClr val="dk1"/>
                </a:solidFill>
                <a:latin typeface="Calibri"/>
                <a:ea typeface="Calibri"/>
                <a:cs typeface="Calibri"/>
                <a:sym typeface="Calibri"/>
              </a:rPr>
              <a:t>We are here to learn from and work with each other</a:t>
            </a:r>
          </a:p>
          <a:p>
            <a:pPr lvl="1" indent="-342900">
              <a:spcBef>
                <a:spcPts val="0"/>
              </a:spcBef>
              <a:buClr>
                <a:schemeClr val="dk1"/>
              </a:buClr>
              <a:buSzPct val="100000"/>
              <a:buFont typeface="Arial"/>
              <a:buChar char="•"/>
            </a:pPr>
            <a:r>
              <a:rPr lang="en-US" sz="3600" dirty="0" smtClean="0">
                <a:solidFill>
                  <a:schemeClr val="dk1"/>
                </a:solidFill>
                <a:latin typeface="Calibri"/>
                <a:ea typeface="Calibri"/>
                <a:cs typeface="Calibri"/>
                <a:sym typeface="Calibri"/>
              </a:rPr>
              <a:t>Compliment sandwiches taste great</a:t>
            </a:r>
          </a:p>
          <a:p>
            <a:pPr lvl="1" indent="-342900">
              <a:spcBef>
                <a:spcPts val="0"/>
              </a:spcBef>
              <a:buClr>
                <a:schemeClr val="dk1"/>
              </a:buClr>
              <a:buSzPct val="100000"/>
              <a:buFont typeface="Arial"/>
              <a:buChar char="•"/>
            </a:pPr>
            <a:endParaRPr lang="en-US" sz="3600" b="0" i="0" u="none" dirty="0">
              <a:solidFill>
                <a:schemeClr val="dk1"/>
              </a:solidFill>
              <a:latin typeface="Calibri"/>
              <a:ea typeface="Calibri"/>
              <a:cs typeface="Calibri"/>
              <a:sym typeface="Calibri"/>
            </a:endParaRPr>
          </a:p>
          <a:p>
            <a:pPr>
              <a:spcBef>
                <a:spcPts val="0"/>
              </a:spcBef>
              <a:buClr>
                <a:schemeClr val="dk1"/>
              </a:buClr>
              <a:buSzPct val="100000"/>
            </a:pPr>
            <a:r>
              <a:rPr lang="en-US" sz="4000" dirty="0" smtClean="0">
                <a:solidFill>
                  <a:schemeClr val="dk1"/>
                </a:solidFill>
                <a:latin typeface="Calibri"/>
                <a:ea typeface="Calibri"/>
                <a:cs typeface="Calibri"/>
                <a:sym typeface="Calibri"/>
              </a:rPr>
              <a:t>Follow the template and make notes</a:t>
            </a:r>
            <a:endParaRPr lang="en-US" sz="4000" b="0" i="0" u="none" dirty="0" smtClean="0">
              <a:solidFill>
                <a:schemeClr val="dk1"/>
              </a:solidFill>
              <a:latin typeface="Calibri"/>
              <a:ea typeface="Calibri"/>
              <a:cs typeface="Calibri"/>
              <a:sym typeface="Calibri"/>
            </a:endParaRPr>
          </a:p>
        </p:txBody>
      </p:sp>
      <p:sp>
        <p:nvSpPr>
          <p:cNvPr id="2" name="Rectangle 1"/>
          <p:cNvSpPr/>
          <p:nvPr/>
        </p:nvSpPr>
        <p:spPr>
          <a:xfrm>
            <a:off x="4453217" y="3244334"/>
            <a:ext cx="237566" cy="369332"/>
          </a:xfrm>
          <a:prstGeom prst="rect">
            <a:avLst/>
          </a:prstGeom>
        </p:spPr>
        <p:txBody>
          <a:bodyPr wrap="none">
            <a:spAutoFit/>
          </a:bodyPr>
          <a:lstStyle/>
          <a:p>
            <a:r>
              <a:rPr lang="sk-SK" dirty="0"/>
              <a:t> </a:t>
            </a:r>
            <a:endParaRPr lang="en-US" dirty="0"/>
          </a:p>
        </p:txBody>
      </p:sp>
    </p:spTree>
    <p:extLst>
      <p:ext uri="{BB962C8B-B14F-4D97-AF65-F5344CB8AC3E}">
        <p14:creationId xmlns:p14="http://schemas.microsoft.com/office/powerpoint/2010/main" val="1699050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en-US" altLang="en-US" dirty="0" smtClean="0">
                <a:ea typeface="ＭＳ Ｐゴシック" charset="-128"/>
              </a:rPr>
              <a:t>There isn’t only one ‘style’</a:t>
            </a:r>
          </a:p>
          <a:p>
            <a:pPr lvl="1"/>
            <a:r>
              <a:rPr lang="en-US" altLang="en-US" dirty="0" smtClean="0">
                <a:ea typeface="ＭＳ Ｐゴシック" charset="-128"/>
              </a:rPr>
              <a:t>Most common: PEP8</a:t>
            </a:r>
          </a:p>
          <a:p>
            <a:pPr lvl="2"/>
            <a:r>
              <a:rPr lang="en-US" altLang="en-US" dirty="0" smtClean="0">
                <a:ea typeface="ＭＳ Ｐゴシック" charset="-128"/>
              </a:rPr>
              <a:t>Python Enhancement Proposal #8</a:t>
            </a:r>
          </a:p>
          <a:p>
            <a:pPr lvl="2"/>
            <a:r>
              <a:rPr lang="en-US" altLang="en-US" dirty="0" smtClean="0">
                <a:ea typeface="ＭＳ Ｐゴシック" charset="-128"/>
              </a:rPr>
              <a:t>Tools for checking the style adherence</a:t>
            </a:r>
          </a:p>
          <a:p>
            <a:pPr lvl="2"/>
            <a:r>
              <a:rPr lang="en-US" dirty="0">
                <a:latin typeface="Courier New" charset="0"/>
                <a:ea typeface="Courier New" charset="0"/>
                <a:cs typeface="Courier New" charset="0"/>
              </a:rPr>
              <a:t>pip install </a:t>
            </a:r>
            <a:r>
              <a:rPr lang="en-US" dirty="0" smtClean="0">
                <a:latin typeface="Courier New" charset="0"/>
                <a:ea typeface="Courier New" charset="0"/>
                <a:cs typeface="Courier New" charset="0"/>
              </a:rPr>
              <a:t>pep8</a:t>
            </a:r>
          </a:p>
          <a:p>
            <a:pPr lvl="2"/>
            <a:r>
              <a:rPr lang="en-US" altLang="en-US" dirty="0" smtClean="0">
                <a:latin typeface="Calibri" charset="0"/>
                <a:ea typeface="Calibri" charset="0"/>
                <a:cs typeface="Calibri" charset="0"/>
              </a:rPr>
              <a:t>Also see </a:t>
            </a:r>
            <a:r>
              <a:rPr lang="en-US" altLang="en-US" dirty="0" err="1" smtClean="0">
                <a:latin typeface="Calibri" charset="0"/>
                <a:ea typeface="Calibri" charset="0"/>
                <a:cs typeface="Calibri" charset="0"/>
              </a:rPr>
              <a:t>pycodestyle</a:t>
            </a:r>
            <a:r>
              <a:rPr lang="en-US" altLang="en-US" dirty="0">
                <a:latin typeface="Calibri" charset="0"/>
                <a:ea typeface="Calibri" charset="0"/>
                <a:cs typeface="Calibri" charset="0"/>
              </a:rPr>
              <a:t>: </a:t>
            </a:r>
            <a:r>
              <a:rPr lang="en-US" altLang="en-US" dirty="0">
                <a:latin typeface="Courier New" charset="0"/>
                <a:ea typeface="Courier New" charset="0"/>
                <a:cs typeface="Courier New" charset="0"/>
                <a:hlinkClick r:id="rId3"/>
              </a:rPr>
              <a:t>https://</a:t>
            </a:r>
            <a:r>
              <a:rPr lang="en-US" altLang="en-US" dirty="0" smtClean="0">
                <a:latin typeface="Courier New" charset="0"/>
                <a:ea typeface="Courier New" charset="0"/>
                <a:cs typeface="Courier New" charset="0"/>
                <a:hlinkClick r:id="rId3"/>
              </a:rPr>
              <a:t>github.com/PyCQA/pycodestyle</a:t>
            </a:r>
            <a:endParaRPr lang="en-US" altLang="en-US" dirty="0" smtClean="0">
              <a:latin typeface="Courier New" charset="0"/>
              <a:ea typeface="Courier New" charset="0"/>
              <a:cs typeface="Courier New" charset="0"/>
            </a:endParaRPr>
          </a:p>
          <a:p>
            <a:pPr lvl="2"/>
            <a:endParaRPr lang="en-US" altLang="en-US" dirty="0" smtClean="0">
              <a:latin typeface="Courier New" charset="0"/>
              <a:ea typeface="Courier New" charset="0"/>
              <a:cs typeface="Courier New" charset="0"/>
            </a:endParaRPr>
          </a:p>
          <a:p>
            <a:pPr lvl="1"/>
            <a:r>
              <a:rPr lang="en-US" altLang="en-US" dirty="0" smtClean="0">
                <a:ea typeface="ＭＳ Ｐゴシック" charset="-128"/>
              </a:rPr>
              <a:t>Google Python Style Guide</a:t>
            </a:r>
          </a:p>
          <a:p>
            <a:pPr lvl="2"/>
            <a:r>
              <a:rPr lang="en-US" i="1" dirty="0"/>
              <a:t>Python is the main scripting language used at Google. This style guide is a list of dos and don'ts for Python programs</a:t>
            </a:r>
            <a:r>
              <a:rPr lang="en-US" i="1" dirty="0" smtClean="0"/>
              <a:t>.</a:t>
            </a:r>
          </a:p>
          <a:p>
            <a:pPr lvl="2"/>
            <a:r>
              <a:rPr lang="en-US" altLang="en-US" dirty="0" smtClean="0">
                <a:ea typeface="ＭＳ Ｐゴシック" charset="-128"/>
              </a:rPr>
              <a:t>Vim &amp; </a:t>
            </a:r>
            <a:r>
              <a:rPr lang="en-US" altLang="en-US" dirty="0" err="1" smtClean="0">
                <a:ea typeface="ＭＳ Ｐゴシック" charset="-128"/>
              </a:rPr>
              <a:t>Emacs</a:t>
            </a:r>
            <a:r>
              <a:rPr lang="en-US" altLang="en-US" dirty="0" smtClean="0">
                <a:ea typeface="ＭＳ Ｐゴシック" charset="-128"/>
              </a:rPr>
              <a:t> ‘plugins’ for style adherence</a:t>
            </a:r>
          </a:p>
        </p:txBody>
      </p:sp>
    </p:spTree>
    <p:extLst>
      <p:ext uri="{BB962C8B-B14F-4D97-AF65-F5344CB8AC3E}">
        <p14:creationId xmlns:p14="http://schemas.microsoft.com/office/powerpoint/2010/main" val="18250743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13087</TotalTime>
  <Words>2525</Words>
  <Application>Microsoft Macintosh PowerPoint</Application>
  <PresentationFormat>On-screen Show (4:3)</PresentationFormat>
  <Paragraphs>611</Paragraphs>
  <Slides>80</Slides>
  <Notes>74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Arial</vt:lpstr>
      <vt:lpstr>Calibri</vt:lpstr>
      <vt:lpstr>Courier</vt:lpstr>
      <vt:lpstr>Courier New</vt:lpstr>
      <vt:lpstr>ＭＳ Ｐゴシック</vt:lpstr>
      <vt:lpstr>Office Theme</vt:lpstr>
      <vt:lpstr>Software Engineering for Data Scientists</vt:lpstr>
      <vt:lpstr>Elements of Style</vt:lpstr>
      <vt:lpstr>Elements of Style</vt:lpstr>
      <vt:lpstr>Elements of Programming Style</vt:lpstr>
      <vt:lpstr>Programming Style</vt:lpstr>
      <vt:lpstr>Style</vt:lpstr>
      <vt:lpstr>Programming Style</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lpstr>Code Review Template</vt:lpstr>
      <vt:lpstr>In class exercise</vt:lpstr>
      <vt:lpstr>In class exercise</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A Beck</cp:lastModifiedBy>
  <cp:revision>543</cp:revision>
  <dcterms:created xsi:type="dcterms:W3CDTF">2015-01-21T04:58:27Z</dcterms:created>
  <dcterms:modified xsi:type="dcterms:W3CDTF">2017-04-28T00:04:59Z</dcterms:modified>
</cp:coreProperties>
</file>